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4"/>
  </p:notesMasterIdLst>
  <p:sldIdLst>
    <p:sldId id="256" r:id="rId3"/>
    <p:sldId id="345" r:id="rId4"/>
    <p:sldId id="402" r:id="rId5"/>
    <p:sldId id="353" r:id="rId6"/>
    <p:sldId id="351" r:id="rId7"/>
    <p:sldId id="354" r:id="rId8"/>
    <p:sldId id="391" r:id="rId9"/>
    <p:sldId id="367" r:id="rId10"/>
    <p:sldId id="342" r:id="rId11"/>
    <p:sldId id="398" r:id="rId12"/>
    <p:sldId id="356" r:id="rId13"/>
    <p:sldId id="348" r:id="rId14"/>
    <p:sldId id="364" r:id="rId15"/>
    <p:sldId id="363" r:id="rId16"/>
    <p:sldId id="369" r:id="rId17"/>
    <p:sldId id="403" r:id="rId18"/>
    <p:sldId id="370" r:id="rId19"/>
    <p:sldId id="393" r:id="rId20"/>
    <p:sldId id="395" r:id="rId21"/>
    <p:sldId id="394" r:id="rId22"/>
    <p:sldId id="404" r:id="rId23"/>
    <p:sldId id="396" r:id="rId24"/>
    <p:sldId id="371" r:id="rId25"/>
    <p:sldId id="372" r:id="rId26"/>
    <p:sldId id="366" r:id="rId27"/>
    <p:sldId id="376" r:id="rId28"/>
    <p:sldId id="374" r:id="rId29"/>
    <p:sldId id="377" r:id="rId30"/>
    <p:sldId id="378" r:id="rId31"/>
    <p:sldId id="379" r:id="rId32"/>
    <p:sldId id="343" r:id="rId33"/>
    <p:sldId id="387" r:id="rId34"/>
    <p:sldId id="386" r:id="rId35"/>
    <p:sldId id="380" r:id="rId36"/>
    <p:sldId id="389" r:id="rId37"/>
    <p:sldId id="405" r:id="rId38"/>
    <p:sldId id="381" r:id="rId39"/>
    <p:sldId id="383" r:id="rId40"/>
    <p:sldId id="392" r:id="rId41"/>
    <p:sldId id="397" r:id="rId42"/>
    <p:sldId id="408" r:id="rId43"/>
    <p:sldId id="400" r:id="rId44"/>
    <p:sldId id="406" r:id="rId45"/>
    <p:sldId id="407" r:id="rId46"/>
    <p:sldId id="341" r:id="rId47"/>
    <p:sldId id="339" r:id="rId48"/>
    <p:sldId id="329" r:id="rId49"/>
    <p:sldId id="347" r:id="rId50"/>
    <p:sldId id="368" r:id="rId51"/>
    <p:sldId id="265" r:id="rId52"/>
    <p:sldId id="346" r:id="rId5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02" autoAdjust="0"/>
    <p:restoredTop sz="86950" autoAdjust="0"/>
  </p:normalViewPr>
  <p:slideViewPr>
    <p:cSldViewPr>
      <p:cViewPr varScale="1">
        <p:scale>
          <a:sx n="98" d="100"/>
          <a:sy n="98" d="100"/>
        </p:scale>
        <p:origin x="1152" y="192"/>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1B19B-151C-6548-A7B0-B2E4961233B5}" type="datetimeFigureOut">
              <a:rPr lang="en-US" smtClean="0"/>
              <a:t>11/15/22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8B488-D6FD-F142-9237-98E76033AAE5}" type="slidenum">
              <a:rPr lang="en-US" smtClean="0"/>
              <a:t>‹#›</a:t>
            </a:fld>
            <a:endParaRPr lang="en-US"/>
          </a:p>
        </p:txBody>
      </p:sp>
    </p:spTree>
    <p:extLst>
      <p:ext uri="{BB962C8B-B14F-4D97-AF65-F5344CB8AC3E}">
        <p14:creationId xmlns:p14="http://schemas.microsoft.com/office/powerpoint/2010/main" val="130868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B488-D6FD-F142-9237-98E76033AAE5}" type="slidenum">
              <a:rPr lang="en-US" smtClean="0"/>
              <a:t>45</a:t>
            </a:fld>
            <a:endParaRPr lang="en-US"/>
          </a:p>
        </p:txBody>
      </p:sp>
    </p:spTree>
    <p:extLst>
      <p:ext uri="{BB962C8B-B14F-4D97-AF65-F5344CB8AC3E}">
        <p14:creationId xmlns:p14="http://schemas.microsoft.com/office/powerpoint/2010/main" val="45124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3C45E4F9-8454-4671-AB0A-66C02C75C0CC}" type="datetimeFigureOut">
              <a:rPr lang="fr-FR"/>
              <a:pPr>
                <a:defRPr/>
              </a:pPr>
              <a:t>15/11/2022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F991E04-2D93-4E42-BE5D-F758A19322E4}"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DB8801C8-F489-4919-B54D-C813F0A9B1C4}" type="datetimeFigureOut">
              <a:rPr lang="fr-FR"/>
              <a:pPr>
                <a:defRPr/>
              </a:pPr>
              <a:t>15/11/2022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0E3F629-91D6-4915-B857-9B8096E5ACAC}"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82C1DFB-A06B-41AE-B5F2-4A55B4105178}" type="datetimeFigureOut">
              <a:rPr lang="fr-FR"/>
              <a:pPr>
                <a:defRPr/>
              </a:pPr>
              <a:t>15/11/2022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52829DC-EB8D-49CD-B05D-68B7B1BEEBF4}"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18554E6-5AF6-4F2B-97A2-976844F44B5E}" type="datetimeFigureOut">
              <a:rPr lang="fr-FR" smtClean="0"/>
              <a:pPr>
                <a:defRPr/>
              </a:pPr>
              <a:t>15/11/2022</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pPr>
              <a:defRPr/>
            </a:pPr>
            <a:fld id="{79C51E57-7926-4CB4-A9A3-D79A15FCEAFB}" type="slidenum">
              <a:rPr lang="fr-CA" smtClean="0"/>
              <a:pPr>
                <a:defRPr/>
              </a:pPr>
              <a:t>‹#›</a:t>
            </a:fld>
            <a:endParaRPr lang="fr-CA"/>
          </a:p>
        </p:txBody>
      </p:sp>
    </p:spTree>
    <p:extLst>
      <p:ext uri="{BB962C8B-B14F-4D97-AF65-F5344CB8AC3E}">
        <p14:creationId xmlns:p14="http://schemas.microsoft.com/office/powerpoint/2010/main" val="117947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8B5F607-52CA-44D1-9FF1-0DC56C4203F3}" type="datetimeFigureOut">
              <a:rPr lang="fr-FR"/>
              <a:pPr>
                <a:defRPr/>
              </a:pPr>
              <a:t>15/11/2022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34E0BD9-D8EE-4E1C-B813-C4A983F63022}"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99ABE857-3407-4C9D-8F6E-6F63928922CB}" type="datetimeFigureOut">
              <a:rPr lang="fr-FR"/>
              <a:pPr>
                <a:defRPr/>
              </a:pPr>
              <a:t>15/11/2022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74D76A2-DF4D-4C98-9540-2872F2870262}"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983EC0CB-C5EC-4F67-9FA6-46CEE71527C9}" type="datetimeFigureOut">
              <a:rPr lang="fr-FR"/>
              <a:pPr>
                <a:defRPr/>
              </a:pPr>
              <a:t>15/11/2022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8F85496-8C90-4E7B-9B36-645716F7959B}"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C4C88186-D498-4DD2-9A20-2E76F348BA39}" type="datetimeFigureOut">
              <a:rPr lang="fr-FR"/>
              <a:pPr>
                <a:defRPr/>
              </a:pPr>
              <a:t>15/11/2022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DD80BFA7-4CE7-4C98-98D7-D9ACA5B14CC0}"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4B99928A-E81B-4330-A680-7BA788F19E80}" type="datetimeFigureOut">
              <a:rPr lang="fr-FR"/>
              <a:pPr>
                <a:defRPr/>
              </a:pPr>
              <a:t>15/11/2022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E6FF3164-11F5-4838-B0D3-08D3C1864A50}"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DBF5E83-78AC-4F9C-B6E2-3C62F3C767D1}" type="datetimeFigureOut">
              <a:rPr lang="fr-FR"/>
              <a:pPr>
                <a:defRPr/>
              </a:pPr>
              <a:t>15/11/2022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3A67BD33-05E8-4596-AE31-ED02781569A6}"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D84880C-FE63-4E29-8D09-D69C3C113240}" type="datetimeFigureOut">
              <a:rPr lang="fr-FR"/>
              <a:pPr>
                <a:defRPr/>
              </a:pPr>
              <a:t>15/11/2022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4BE47CC-7066-43FA-8A18-4C1EB8E1EFE2}"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860E285-11A2-46AE-B6FB-06EE4B9E41A6}" type="datetimeFigureOut">
              <a:rPr lang="fr-FR"/>
              <a:pPr>
                <a:defRPr/>
              </a:pPr>
              <a:t>15/11/2022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EA9206E-872F-4216-9195-860E6AAEBB7B}"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CA"/>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18554E6-5AF6-4F2B-97A2-976844F44B5E}" type="datetimeFigureOut">
              <a:rPr lang="fr-FR"/>
              <a:pPr>
                <a:defRPr/>
              </a:pPr>
              <a:t>15/11/2022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9C51E57-7926-4CB4-A9A3-D79A15FCEAF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oUwWbPrdnI"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fBBO93Nh0L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JoO6R4OHSIY" TargetMode="External"/><Relationship Id="rId2" Type="http://schemas.openxmlformats.org/officeDocument/2006/relationships/hyperlink" Target="http://youtu.be/TlUd8v-BO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youtu.be/94rxOLxqksE" TargetMode="External"/><Relationship Id="rId2" Type="http://schemas.openxmlformats.org/officeDocument/2006/relationships/hyperlink" Target="http://youtu.be/u60Y3sWGe9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nLNwln_cp8k"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youtu.be/Msev4peMGZ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musicfirst.com/software/"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8" Type="http://schemas.openxmlformats.org/officeDocument/2006/relationships/hyperlink" Target="http://youtu.be/LcbQcdV-Mp0" TargetMode="External"/><Relationship Id="rId3" Type="http://schemas.openxmlformats.org/officeDocument/2006/relationships/hyperlink" Target="http://youtu.be/JoO6R4OHSIY" TargetMode="External"/><Relationship Id="rId7" Type="http://schemas.openxmlformats.org/officeDocument/2006/relationships/hyperlink" Target="http://youtu.be/-fgekti7Dqc"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youtu.be/u60Y3sWGe9E" TargetMode="External"/><Relationship Id="rId5" Type="http://schemas.openxmlformats.org/officeDocument/2006/relationships/hyperlink" Target="http://youtu.be/94rxOLxqksE" TargetMode="External"/><Relationship Id="rId10" Type="http://schemas.openxmlformats.org/officeDocument/2006/relationships/hyperlink" Target="http://youtu.be/Msev4peMGZs" TargetMode="External"/><Relationship Id="rId4" Type="http://schemas.openxmlformats.org/officeDocument/2006/relationships/hyperlink" Target="http://youtu.be/TlUd8v-BONs" TargetMode="External"/><Relationship Id="rId9" Type="http://schemas.openxmlformats.org/officeDocument/2006/relationships/hyperlink" Target="http://youtu.be/nLNwln_cp8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youtube.com/channel/UCuSvE1y-FTytuFfndvTVUtQ?view_as=subscriber" TargetMode="External"/><Relationship Id="rId3" Type="http://schemas.openxmlformats.org/officeDocument/2006/relationships/hyperlink" Target="mailto:inthemiddlewithmrd@gmail.com" TargetMode="External"/><Relationship Id="rId7" Type="http://schemas.openxmlformats.org/officeDocument/2006/relationships/hyperlink" Target="http://www.teacherspayteachers.com/Store/Music-In-The-Middle-With-Mr-D"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facebook.com/InTheMiddleWithMrDBlog?ref=hl" TargetMode="External"/><Relationship Id="rId5" Type="http://schemas.openxmlformats.org/officeDocument/2006/relationships/hyperlink" Target="https://twitter.com/inthemiddlewith" TargetMode="External"/><Relationship Id="rId10" Type="http://schemas.openxmlformats.org/officeDocument/2006/relationships/hyperlink" Target="https://www.facebook.com/groups/iteachmiddleschoolchorus" TargetMode="External"/><Relationship Id="rId4" Type="http://schemas.openxmlformats.org/officeDocument/2006/relationships/hyperlink" Target="http://inthemiddlewithmrd1.blogspot.com/" TargetMode="External"/><Relationship Id="rId9" Type="http://schemas.openxmlformats.org/officeDocument/2006/relationships/hyperlink" Target="https://www.instagram.com/inthemiddlewithmrdmusiced/"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rot="1495521">
            <a:off x="-55489" y="2291588"/>
            <a:ext cx="7714425" cy="366527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0500" b="1" spc="50">
                <a:ln w="11430"/>
                <a:solidFill>
                  <a:schemeClr val="bg1"/>
                </a:solidFill>
                <a:effectLst>
                  <a:outerShdw blurRad="76200" dist="50800" dir="5400000" algn="tl" rotWithShape="0">
                    <a:srgbClr val="000000">
                      <a:alpha val="65000"/>
                    </a:srgbClr>
                  </a:outerShdw>
                </a:effectLst>
                <a:latin typeface="Braggadocio"/>
                <a:cs typeface="Braggadocio"/>
              </a:rPr>
              <a:t>S-Cubed!  </a:t>
            </a:r>
            <a:br>
              <a:rPr lang="en-US" sz="2800" b="1" spc="50">
                <a:ln w="11430"/>
                <a:solidFill>
                  <a:srgbClr val="FF6600"/>
                </a:solidFill>
                <a:effectLst>
                  <a:outerShdw blurRad="76200" dist="50800" dir="5400000" algn="tl" rotWithShape="0">
                    <a:srgbClr val="000000">
                      <a:alpha val="65000"/>
                    </a:srgbClr>
                  </a:outerShdw>
                </a:effectLst>
                <a:latin typeface="Braggadocio"/>
                <a:cs typeface="Braggadocio"/>
              </a:rPr>
            </a:br>
            <a:r>
              <a:rPr lang="en-US" sz="2800" b="1" spc="50">
                <a:ln w="11430"/>
                <a:solidFill>
                  <a:srgbClr val="FF6600"/>
                </a:solidFill>
                <a:effectLst>
                  <a:outerShdw blurRad="76200" dist="50800" dir="5400000" algn="tl" rotWithShape="0">
                    <a:srgbClr val="000000">
                      <a:alpha val="65000"/>
                    </a:srgbClr>
                  </a:outerShdw>
                </a:effectLst>
                <a:latin typeface="Arial Black"/>
                <a:cs typeface="Arial Black"/>
              </a:rPr>
              <a:t>Successful Sight Singing For Middle School Teachers</a:t>
            </a:r>
            <a:br>
              <a:rPr lang="en-US" sz="2800" b="1" spc="50">
                <a:ln w="11430"/>
                <a:solidFill>
                  <a:srgbClr val="FF6600"/>
                </a:solidFill>
                <a:effectLst>
                  <a:outerShdw blurRad="76200" dist="50800" dir="5400000" algn="tl" rotWithShape="0">
                    <a:srgbClr val="000000">
                      <a:alpha val="65000"/>
                    </a:srgbClr>
                  </a:outerShdw>
                </a:effectLst>
                <a:latin typeface="Arial Black"/>
                <a:cs typeface="Arial Black"/>
              </a:rPr>
            </a:br>
            <a:endParaRPr lang="en-US" sz="2800" b="1" spc="50">
              <a:ln w="11430"/>
              <a:solidFill>
                <a:srgbClr val="FF6600"/>
              </a:solidFill>
              <a:effectLst>
                <a:outerShdw blurRad="76200" dist="50800" dir="5400000" algn="tl" rotWithShape="0">
                  <a:srgbClr val="000000">
                    <a:alpha val="65000"/>
                  </a:srgbClr>
                </a:outerShdw>
              </a:effectLst>
              <a:latin typeface="Arial Black"/>
              <a:cs typeface="Arial Black"/>
            </a:endParaRPr>
          </a:p>
        </p:txBody>
      </p:sp>
      <p:sp>
        <p:nvSpPr>
          <p:cNvPr id="3" name="Sous-titre 2"/>
          <p:cNvSpPr>
            <a:spLocks noGrp="1"/>
          </p:cNvSpPr>
          <p:nvPr>
            <p:ph type="subTitle" idx="1"/>
          </p:nvPr>
        </p:nvSpPr>
        <p:spPr>
          <a:xfrm>
            <a:off x="1714500" y="1628800"/>
            <a:ext cx="5900738" cy="1300138"/>
          </a:xfrm>
        </p:spPr>
        <p:txBody>
          <a:bodyPr rtlCol="0">
            <a:normAutofit/>
          </a:bodyPr>
          <a:lstStyle/>
          <a:p>
            <a:pPr algn="r" fontAlgn="auto">
              <a:spcAft>
                <a:spcPts val="0"/>
              </a:spcAft>
              <a:buFont typeface="Arial" pitchFamily="34" charset="0"/>
              <a:buNone/>
              <a:defRPr/>
            </a:pPr>
            <a:r>
              <a:rPr lang="en-US" sz="2400" dirty="0">
                <a:solidFill>
                  <a:srgbClr val="3366FF"/>
                </a:solidFill>
                <a:latin typeface="Arial Black"/>
                <a:cs typeface="Arial Black"/>
              </a:rPr>
              <a:t> </a:t>
            </a:r>
            <a:r>
              <a:rPr lang="en-US" sz="2400" dirty="0">
                <a:solidFill>
                  <a:schemeClr val="bg1"/>
                </a:solidFill>
                <a:latin typeface="Arial Black"/>
                <a:cs typeface="Arial Black"/>
              </a:rPr>
              <a:t>Music in the Middle with </a:t>
            </a:r>
            <a:r>
              <a:rPr lang="en-US" sz="2400" dirty="0" err="1">
                <a:solidFill>
                  <a:schemeClr val="bg1"/>
                </a:solidFill>
                <a:latin typeface="Arial Black"/>
                <a:cs typeface="Arial Black"/>
              </a:rPr>
              <a:t>Mr</a:t>
            </a:r>
            <a:r>
              <a:rPr lang="en-US" sz="2400" dirty="0">
                <a:solidFill>
                  <a:schemeClr val="bg1"/>
                </a:solidFill>
                <a:latin typeface="Arial Black"/>
                <a:cs typeface="Arial Black"/>
              </a:rPr>
              <a:t> D</a:t>
            </a:r>
            <a:endParaRPr lang="en-US" sz="2400" dirty="0">
              <a:solidFill>
                <a:srgbClr val="008000"/>
              </a:solidFill>
              <a:latin typeface="Arial Black"/>
              <a:cs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916832"/>
          </a:xfrm>
        </p:spPr>
        <p:txBody>
          <a:bodyPr/>
          <a:lstStyle/>
          <a:p>
            <a:br>
              <a:rPr lang="fr-CA" b="1" i="1" u="sng" dirty="0">
                <a:solidFill>
                  <a:srgbClr val="008000"/>
                </a:solidFill>
                <a:latin typeface="Rockwell Extra Bold"/>
                <a:cs typeface="Rockwell Extra Bold"/>
              </a:rPr>
            </a:br>
            <a:endParaRPr lang="fr-CA" sz="3200" b="1" i="1" u="sng" dirty="0">
              <a:solidFill>
                <a:srgbClr val="008000"/>
              </a:solidFill>
              <a:latin typeface="Rockwell Extra Bold"/>
              <a:cs typeface="Rockwell Extra Bold"/>
            </a:endParaRPr>
          </a:p>
        </p:txBody>
      </p:sp>
      <p:sp>
        <p:nvSpPr>
          <p:cNvPr id="5123" name="Espace réservé du contenu 2"/>
          <p:cNvSpPr>
            <a:spLocks noGrp="1"/>
          </p:cNvSpPr>
          <p:nvPr>
            <p:ph idx="1"/>
          </p:nvPr>
        </p:nvSpPr>
        <p:spPr>
          <a:xfrm>
            <a:off x="1259632" y="764704"/>
            <a:ext cx="7219982" cy="5212723"/>
          </a:xfrm>
        </p:spPr>
        <p:txBody>
          <a:bodyPr/>
          <a:lstStyle/>
          <a:p>
            <a:pPr marL="0" indent="0" algn="ctr">
              <a:buNone/>
            </a:pPr>
            <a:r>
              <a:rPr lang="en-US" sz="2400" dirty="0">
                <a:solidFill>
                  <a:srgbClr val="558ED5"/>
                </a:solidFill>
                <a:latin typeface="Arial Black"/>
                <a:cs typeface="Arial Black"/>
              </a:rPr>
              <a:t>This is what we aim for with our beginners…Five minutes to figure it out…</a:t>
            </a:r>
          </a:p>
          <a:p>
            <a:pPr marL="0" indent="0" algn="ctr">
              <a:buNone/>
            </a:pPr>
            <a:r>
              <a:rPr lang="en-US" sz="2400" dirty="0">
                <a:solidFill>
                  <a:srgbClr val="558ED5"/>
                </a:solidFill>
                <a:latin typeface="Arial Black"/>
                <a:cs typeface="Arial Black"/>
              </a:rPr>
              <a:t>The 8-measure example was just introduced:</a:t>
            </a:r>
          </a:p>
          <a:p>
            <a:pPr marL="0" indent="0" algn="ctr">
              <a:buNone/>
            </a:pPr>
            <a:r>
              <a:rPr lang="en-US" sz="2800" dirty="0">
                <a:solidFill>
                  <a:schemeClr val="bg1"/>
                </a:solidFill>
                <a:latin typeface="Arial Black"/>
                <a:cs typeface="Arial Black"/>
                <a:hlinkClick r:id="rId3">
                  <a:extLst>
                    <a:ext uri="{A12FA001-AC4F-418D-AE19-62706E023703}">
                      <ahyp:hlinkClr xmlns:ahyp="http://schemas.microsoft.com/office/drawing/2018/hyperlinkcolor" val="tx"/>
                    </a:ext>
                  </a:extLst>
                </a:hlinkClick>
              </a:rPr>
              <a:t>How students begin a sight singing example with S-Cubed.</a:t>
            </a:r>
            <a:endParaRPr lang="en-US" sz="2800" dirty="0">
              <a:solidFill>
                <a:schemeClr val="bg1"/>
              </a:solidFill>
              <a:latin typeface="Arial Black"/>
              <a:cs typeface="Arial Black"/>
            </a:endParaRPr>
          </a:p>
          <a:p>
            <a:pPr marL="0" indent="0" algn="ctr">
              <a:buNone/>
            </a:pPr>
            <a:r>
              <a:rPr lang="en-US" sz="2800" dirty="0">
                <a:solidFill>
                  <a:srgbClr val="558ED5"/>
                </a:solidFill>
                <a:latin typeface="Arial Black"/>
                <a:cs typeface="Arial Black"/>
              </a:rPr>
              <a:t>After 5 minutes:</a:t>
            </a:r>
          </a:p>
          <a:p>
            <a:pPr marL="0" indent="0" algn="ctr">
              <a:buNone/>
            </a:pPr>
            <a:r>
              <a:rPr lang="en-US" sz="2800" dirty="0">
                <a:solidFill>
                  <a:schemeClr val="bg1"/>
                </a:solidFill>
                <a:latin typeface="Arial Black"/>
                <a:cs typeface="Arial Black"/>
                <a:hlinkClick r:id="rId4">
                  <a:extLst>
                    <a:ext uri="{A12FA001-AC4F-418D-AE19-62706E023703}">
                      <ahyp:hlinkClr xmlns:ahyp="http://schemas.microsoft.com/office/drawing/2018/hyperlinkcolor" val="tx"/>
                    </a:ext>
                  </a:extLst>
                </a:hlinkClick>
              </a:rPr>
              <a:t>After using all S-Cubed techniques to figure it out a capella</a:t>
            </a:r>
            <a:endParaRPr lang="en-US" sz="2800" dirty="0">
              <a:solidFill>
                <a:schemeClr val="bg1"/>
              </a:solidFill>
              <a:latin typeface="Arial Black"/>
              <a:cs typeface="Arial Black"/>
            </a:endParaRPr>
          </a:p>
          <a:p>
            <a:pPr marL="0" indent="0" algn="ctr">
              <a:buNone/>
            </a:pPr>
            <a:r>
              <a:rPr lang="en-US" sz="2800" dirty="0">
                <a:solidFill>
                  <a:srgbClr val="558ED5"/>
                </a:solidFill>
                <a:latin typeface="Arial Black"/>
                <a:cs typeface="Arial Black"/>
              </a:rPr>
              <a:t> </a:t>
            </a:r>
          </a:p>
          <a:p>
            <a:pPr marL="0" indent="0" algn="ctr">
              <a:buNone/>
            </a:pPr>
            <a:endParaRPr lang="en-US" sz="2800" dirty="0">
              <a:solidFill>
                <a:srgbClr val="558ED5"/>
              </a:solidFill>
              <a:latin typeface="Arial Black"/>
              <a:cs typeface="Arial Black"/>
            </a:endParaRPr>
          </a:p>
          <a:p>
            <a:pPr marL="0" indent="0" algn="ctr">
              <a:buNone/>
            </a:pPr>
            <a:endParaRPr lang="en-US" sz="2800" dirty="0">
              <a:solidFill>
                <a:srgbClr val="558ED5"/>
              </a:solidFill>
              <a:latin typeface="Arial Black"/>
              <a:cs typeface="Arial Black"/>
            </a:endParaRPr>
          </a:p>
          <a:p>
            <a:pPr marL="0" indent="0" algn="ctr">
              <a:buNone/>
            </a:pPr>
            <a:endParaRPr lang="en-US" sz="2800" dirty="0">
              <a:solidFill>
                <a:srgbClr val="558ED5"/>
              </a:solidFill>
              <a:latin typeface="Arial Black"/>
              <a:cs typeface="Arial Black"/>
            </a:endParaRPr>
          </a:p>
          <a:p>
            <a:pPr marL="0" indent="0" algn="ctr">
              <a:buNone/>
            </a:pPr>
            <a:endParaRPr lang="en-US" sz="2800" dirty="0">
              <a:solidFill>
                <a:srgbClr val="558ED5"/>
              </a:solidFill>
              <a:latin typeface="Arial Black"/>
              <a:cs typeface="Arial Black"/>
            </a:endParaRPr>
          </a:p>
          <a:p>
            <a:pPr marL="0" indent="0" algn="ctr">
              <a:buNone/>
            </a:pPr>
            <a:endParaRPr lang="en-US" sz="2800" dirty="0">
              <a:solidFill>
                <a:srgbClr val="558ED5"/>
              </a:solidFill>
              <a:latin typeface="Arial Black"/>
              <a:cs typeface="Arial Black"/>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257472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267744" y="188640"/>
            <a:ext cx="6615112" cy="720080"/>
          </a:xfrm>
        </p:spPr>
        <p:txBody>
          <a:bodyPr/>
          <a:lstStyle/>
          <a:p>
            <a:r>
              <a:rPr lang="en-US" sz="2800" b="1" u="sng" dirty="0">
                <a:solidFill>
                  <a:srgbClr val="FF6600"/>
                </a:solidFill>
                <a:latin typeface="Arial Black"/>
                <a:cs typeface="Arial Black"/>
              </a:rPr>
              <a:t>The Three Ingredients</a:t>
            </a:r>
          </a:p>
        </p:txBody>
      </p:sp>
      <p:sp>
        <p:nvSpPr>
          <p:cNvPr id="3" name="TextBox 2"/>
          <p:cNvSpPr txBox="1"/>
          <p:nvPr/>
        </p:nvSpPr>
        <p:spPr>
          <a:xfrm>
            <a:off x="4460875" y="2286000"/>
            <a:ext cx="184666" cy="369332"/>
          </a:xfrm>
          <a:prstGeom prst="rect">
            <a:avLst/>
          </a:prstGeom>
          <a:noFill/>
        </p:spPr>
        <p:txBody>
          <a:bodyPr wrap="none" rtlCol="0">
            <a:spAutoFit/>
          </a:bodyPr>
          <a:lstStyle/>
          <a:p>
            <a:endParaRPr lang="en-US" dirty="0"/>
          </a:p>
        </p:txBody>
      </p:sp>
      <p:pic>
        <p:nvPicPr>
          <p:cNvPr id="6" name="Picture 5" descr="hands:eyes:ears: pic for webin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124744"/>
            <a:ext cx="4870698" cy="1800200"/>
          </a:xfrm>
          <a:prstGeom prst="rect">
            <a:avLst/>
          </a:prstGeom>
          <a:ln>
            <a:solidFill>
              <a:schemeClr val="tx1"/>
            </a:solidFill>
          </a:ln>
        </p:spPr>
      </p:pic>
      <p:pic>
        <p:nvPicPr>
          <p:cNvPr id="4" name="Picture 3" descr="clocktim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3789040"/>
            <a:ext cx="2850033" cy="2033024"/>
          </a:xfrm>
          <a:prstGeom prst="rect">
            <a:avLst/>
          </a:prstGeom>
          <a:ln>
            <a:solidFill>
              <a:schemeClr val="tx1"/>
            </a:solidFill>
          </a:ln>
        </p:spPr>
      </p:pic>
      <p:pic>
        <p:nvPicPr>
          <p:cNvPr id="5" name="Picture 4" descr="kidsfu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3212976"/>
            <a:ext cx="2440396" cy="3470773"/>
          </a:xfrm>
          <a:prstGeom prst="rect">
            <a:avLst/>
          </a:prstGeom>
          <a:ln>
            <a:solidFill>
              <a:schemeClr val="tx1"/>
            </a:solidFill>
          </a:ln>
        </p:spPr>
      </p:pic>
      <p:sp>
        <p:nvSpPr>
          <p:cNvPr id="8" name="TextBox 7"/>
          <p:cNvSpPr txBox="1"/>
          <p:nvPr/>
        </p:nvSpPr>
        <p:spPr>
          <a:xfrm>
            <a:off x="7858713" y="1412776"/>
            <a:ext cx="1147219" cy="1200329"/>
          </a:xfrm>
          <a:prstGeom prst="rect">
            <a:avLst/>
          </a:prstGeom>
          <a:noFill/>
        </p:spPr>
        <p:txBody>
          <a:bodyPr wrap="none" rtlCol="0">
            <a:spAutoFit/>
          </a:bodyPr>
          <a:lstStyle/>
          <a:p>
            <a:pPr algn="ctr"/>
            <a:r>
              <a:rPr lang="en-US" dirty="0"/>
              <a:t>Leverage</a:t>
            </a:r>
          </a:p>
          <a:p>
            <a:pPr algn="ctr"/>
            <a:r>
              <a:rPr lang="en-US" dirty="0"/>
              <a:t>All</a:t>
            </a:r>
          </a:p>
          <a:p>
            <a:pPr algn="ctr"/>
            <a:r>
              <a:rPr lang="en-US" dirty="0"/>
              <a:t>Learning </a:t>
            </a:r>
          </a:p>
          <a:p>
            <a:pPr algn="ctr"/>
            <a:r>
              <a:rPr lang="en-US" dirty="0"/>
              <a:t>Styles</a:t>
            </a:r>
          </a:p>
        </p:txBody>
      </p:sp>
      <p:sp>
        <p:nvSpPr>
          <p:cNvPr id="11" name="TextBox 10"/>
          <p:cNvSpPr txBox="1"/>
          <p:nvPr/>
        </p:nvSpPr>
        <p:spPr>
          <a:xfrm>
            <a:off x="7822559" y="4941168"/>
            <a:ext cx="1352353" cy="923330"/>
          </a:xfrm>
          <a:prstGeom prst="rect">
            <a:avLst/>
          </a:prstGeom>
          <a:noFill/>
        </p:spPr>
        <p:txBody>
          <a:bodyPr wrap="none" rtlCol="0">
            <a:spAutoFit/>
          </a:bodyPr>
          <a:lstStyle/>
          <a:p>
            <a:pPr algn="ctr"/>
            <a:r>
              <a:rPr lang="en-US" dirty="0"/>
              <a:t>Incorporate</a:t>
            </a:r>
          </a:p>
          <a:p>
            <a:pPr algn="ctr"/>
            <a:r>
              <a:rPr lang="en-US" dirty="0"/>
              <a:t>Fun &amp; </a:t>
            </a:r>
          </a:p>
          <a:p>
            <a:pPr algn="ctr"/>
            <a:r>
              <a:rPr lang="en-US" dirty="0"/>
              <a:t>Success</a:t>
            </a:r>
          </a:p>
        </p:txBody>
      </p:sp>
      <p:sp>
        <p:nvSpPr>
          <p:cNvPr id="12" name="TextBox 11"/>
          <p:cNvSpPr txBox="1"/>
          <p:nvPr/>
        </p:nvSpPr>
        <p:spPr>
          <a:xfrm>
            <a:off x="2195736" y="6021288"/>
            <a:ext cx="2263510" cy="646331"/>
          </a:xfrm>
          <a:prstGeom prst="rect">
            <a:avLst/>
          </a:prstGeom>
          <a:noFill/>
        </p:spPr>
        <p:txBody>
          <a:bodyPr wrap="none" rtlCol="0">
            <a:spAutoFit/>
          </a:bodyPr>
          <a:lstStyle/>
          <a:p>
            <a:pPr algn="ctr"/>
            <a:r>
              <a:rPr lang="en-US" dirty="0"/>
              <a:t>Build &amp; Reinforce </a:t>
            </a:r>
          </a:p>
          <a:p>
            <a:pPr algn="ctr"/>
            <a:r>
              <a:rPr lang="en-US" dirty="0"/>
              <a:t>10 – 15 minutes/day</a:t>
            </a:r>
          </a:p>
        </p:txBody>
      </p:sp>
    </p:spTree>
    <p:extLst>
      <p:ext uri="{BB962C8B-B14F-4D97-AF65-F5344CB8AC3E}">
        <p14:creationId xmlns:p14="http://schemas.microsoft.com/office/powerpoint/2010/main" val="189791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US" sz="3600" u="sng" dirty="0">
                <a:solidFill>
                  <a:schemeClr val="accent6"/>
                </a:solidFill>
                <a:latin typeface="Arial Black"/>
                <a:cs typeface="Arial Black"/>
              </a:rPr>
              <a:t>Topics for Today</a:t>
            </a:r>
          </a:p>
        </p:txBody>
      </p:sp>
      <p:sp>
        <p:nvSpPr>
          <p:cNvPr id="5123" name="Espace réservé du contenu 2"/>
          <p:cNvSpPr>
            <a:spLocks noGrp="1"/>
          </p:cNvSpPr>
          <p:nvPr>
            <p:ph sz="half" idx="2"/>
          </p:nvPr>
        </p:nvSpPr>
        <p:spPr>
          <a:xfrm>
            <a:off x="600199" y="1556792"/>
            <a:ext cx="4040188" cy="2808312"/>
          </a:xfrm>
        </p:spPr>
        <p:txBody>
          <a:bodyPr numCol="1"/>
          <a:lstStyle/>
          <a:p>
            <a:pPr marL="0" indent="0" algn="ctr">
              <a:buNone/>
            </a:pPr>
            <a:r>
              <a:rPr lang="en-US" sz="2400" u="sng" dirty="0">
                <a:solidFill>
                  <a:schemeClr val="bg1"/>
                </a:solidFill>
              </a:rPr>
              <a:t>Fun Activities</a:t>
            </a:r>
          </a:p>
          <a:p>
            <a:r>
              <a:rPr lang="en-US" sz="2400" dirty="0">
                <a:solidFill>
                  <a:schemeClr val="bg1"/>
                </a:solidFill>
              </a:rPr>
              <a:t>Singing Positions</a:t>
            </a:r>
          </a:p>
          <a:p>
            <a:r>
              <a:rPr lang="en-US" sz="2400" dirty="0">
                <a:solidFill>
                  <a:schemeClr val="bg1"/>
                </a:solidFill>
              </a:rPr>
              <a:t>Forbidden Pattern</a:t>
            </a:r>
          </a:p>
        </p:txBody>
      </p:sp>
      <p:sp>
        <p:nvSpPr>
          <p:cNvPr id="5" name="Content Placeholder 4"/>
          <p:cNvSpPr>
            <a:spLocks noGrp="1"/>
          </p:cNvSpPr>
          <p:nvPr>
            <p:ph sz="quarter" idx="4"/>
          </p:nvPr>
        </p:nvSpPr>
        <p:spPr>
          <a:xfrm>
            <a:off x="4788024" y="1556792"/>
            <a:ext cx="4041775" cy="2736304"/>
          </a:xfrm>
        </p:spPr>
        <p:txBody>
          <a:bodyPr/>
          <a:lstStyle/>
          <a:p>
            <a:pPr marL="0" indent="0" algn="ctr">
              <a:buNone/>
            </a:pPr>
            <a:r>
              <a:rPr lang="en-US" u="sng" dirty="0">
                <a:solidFill>
                  <a:schemeClr val="bg1"/>
                </a:solidFill>
              </a:rPr>
              <a:t>Tools for Your Toolbox</a:t>
            </a:r>
          </a:p>
          <a:p>
            <a:r>
              <a:rPr lang="en-US" dirty="0">
                <a:solidFill>
                  <a:schemeClr val="bg1"/>
                </a:solidFill>
              </a:rPr>
              <a:t>Varied But Comfortable DO</a:t>
            </a:r>
          </a:p>
          <a:p>
            <a:r>
              <a:rPr lang="en-US" dirty="0">
                <a:solidFill>
                  <a:schemeClr val="bg1"/>
                </a:solidFill>
              </a:rPr>
              <a:t>Chaos-How to teach it</a:t>
            </a:r>
          </a:p>
          <a:p>
            <a:r>
              <a:rPr lang="en-US" dirty="0">
                <a:solidFill>
                  <a:schemeClr val="bg1"/>
                </a:solidFill>
              </a:rPr>
              <a:t>Rhythm-Kodaly TA system-Importance of Accents</a:t>
            </a:r>
          </a:p>
        </p:txBody>
      </p:sp>
      <p:sp>
        <p:nvSpPr>
          <p:cNvPr id="9" name="Espace réservé du contenu 2"/>
          <p:cNvSpPr txBox="1">
            <a:spLocks/>
          </p:cNvSpPr>
          <p:nvPr/>
        </p:nvSpPr>
        <p:spPr bwMode="auto">
          <a:xfrm>
            <a:off x="1331640" y="4725144"/>
            <a:ext cx="6768752"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Font typeface="Arial" charset="0"/>
              <a:buNone/>
            </a:pPr>
            <a:r>
              <a:rPr lang="en-US" u="sng" dirty="0">
                <a:solidFill>
                  <a:schemeClr val="bg1"/>
                </a:solidFill>
              </a:rPr>
              <a:t>Learning Styles</a:t>
            </a:r>
          </a:p>
          <a:p>
            <a:pPr algn="ctr"/>
            <a:r>
              <a:rPr lang="en-US" dirty="0">
                <a:solidFill>
                  <a:schemeClr val="bg1"/>
                </a:solidFill>
              </a:rPr>
              <a:t>Follow the Hand and Ear (Pitch Training)</a:t>
            </a:r>
          </a:p>
          <a:p>
            <a:pPr algn="ctr"/>
            <a:r>
              <a:rPr lang="en-US" dirty="0">
                <a:solidFill>
                  <a:schemeClr val="bg1"/>
                </a:solidFill>
              </a:rPr>
              <a:t>Training the Eye-Ledger Lines</a:t>
            </a:r>
          </a:p>
          <a:p>
            <a:pPr algn="ctr"/>
            <a:r>
              <a:rPr lang="en-US" dirty="0">
                <a:solidFill>
                  <a:schemeClr val="bg1"/>
                </a:solidFill>
              </a:rPr>
              <a:t>Pulsing</a:t>
            </a:r>
          </a:p>
        </p:txBody>
      </p:sp>
    </p:spTree>
    <p:extLst>
      <p:ext uri="{BB962C8B-B14F-4D97-AF65-F5344CB8AC3E}">
        <p14:creationId xmlns:p14="http://schemas.microsoft.com/office/powerpoint/2010/main" val="162000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332656"/>
            <a:ext cx="8229600" cy="1152128"/>
          </a:xfrm>
        </p:spPr>
        <p:txBody>
          <a:bodyPr/>
          <a:lstStyle/>
          <a:p>
            <a:r>
              <a:rPr lang="en-US" sz="3200" b="1" u="sng" dirty="0">
                <a:solidFill>
                  <a:srgbClr val="FF6600"/>
                </a:solidFill>
                <a:latin typeface="Arial Black"/>
                <a:cs typeface="Arial Black"/>
              </a:rPr>
              <a:t>Interactive: </a:t>
            </a:r>
            <a:r>
              <a:rPr lang="en-US" sz="3200" b="1" dirty="0">
                <a:solidFill>
                  <a:srgbClr val="FF6600"/>
                </a:solidFill>
                <a:latin typeface="Arial Black"/>
                <a:cs typeface="Arial Black"/>
              </a:rPr>
              <a:t>Singing Positions</a:t>
            </a:r>
            <a:br>
              <a:rPr lang="en-US" sz="3200" b="1" u="sng" dirty="0">
                <a:solidFill>
                  <a:srgbClr val="FF6600"/>
                </a:solidFill>
                <a:latin typeface="Arial Black"/>
                <a:cs typeface="Arial Black"/>
              </a:rPr>
            </a:br>
            <a:endParaRPr lang="en-US" sz="3200" b="1" u="sng" dirty="0">
              <a:solidFill>
                <a:srgbClr val="FF6600"/>
              </a:solidFill>
              <a:latin typeface="Arial Black"/>
              <a:cs typeface="Arial Black"/>
            </a:endParaRPr>
          </a:p>
        </p:txBody>
      </p:sp>
      <p:sp>
        <p:nvSpPr>
          <p:cNvPr id="5123" name="Espace réservé du contenu 2"/>
          <p:cNvSpPr>
            <a:spLocks noGrp="1"/>
          </p:cNvSpPr>
          <p:nvPr>
            <p:ph idx="1"/>
          </p:nvPr>
        </p:nvSpPr>
        <p:spPr>
          <a:xfrm>
            <a:off x="611560" y="2132856"/>
            <a:ext cx="8229600" cy="3888432"/>
          </a:xfrm>
        </p:spPr>
        <p:txBody>
          <a:bodyPr/>
          <a:lstStyle/>
          <a:p>
            <a:pPr marL="0" indent="0">
              <a:buNone/>
            </a:pPr>
            <a:r>
              <a:rPr lang="en-US" sz="2400" dirty="0">
                <a:solidFill>
                  <a:schemeClr val="bg1"/>
                </a:solidFill>
              </a:rPr>
              <a:t>Position 1:  Concert Singing position</a:t>
            </a:r>
          </a:p>
          <a:p>
            <a:pPr marL="0" indent="0">
              <a:buNone/>
            </a:pPr>
            <a:r>
              <a:rPr lang="en-US" sz="2400" dirty="0">
                <a:solidFill>
                  <a:schemeClr val="bg1"/>
                </a:solidFill>
              </a:rPr>
              <a:t>			Hands by side</a:t>
            </a:r>
          </a:p>
          <a:p>
            <a:pPr marL="0" indent="0">
              <a:buNone/>
            </a:pPr>
            <a:r>
              <a:rPr lang="en-US" sz="2400" dirty="0">
                <a:solidFill>
                  <a:schemeClr val="bg1"/>
                </a:solidFill>
              </a:rPr>
              <a:t>			Feet shoulder width apart</a:t>
            </a:r>
          </a:p>
          <a:p>
            <a:pPr marL="0" indent="0">
              <a:buNone/>
            </a:pPr>
            <a:r>
              <a:rPr lang="en-US" sz="2400" dirty="0">
                <a:solidFill>
                  <a:schemeClr val="bg1"/>
                </a:solidFill>
              </a:rPr>
              <a:t>			Chest up/shoulders relaxed</a:t>
            </a:r>
          </a:p>
          <a:p>
            <a:pPr marL="0" indent="0">
              <a:buNone/>
            </a:pPr>
            <a:r>
              <a:rPr lang="en-US" sz="2400" dirty="0">
                <a:solidFill>
                  <a:schemeClr val="bg1"/>
                </a:solidFill>
              </a:rPr>
              <a:t>Position 2:  Music learning position</a:t>
            </a:r>
          </a:p>
          <a:p>
            <a:pPr marL="0" indent="0">
              <a:buNone/>
            </a:pPr>
            <a:r>
              <a:rPr lang="en-US" sz="2400" dirty="0">
                <a:solidFill>
                  <a:schemeClr val="bg1"/>
                </a:solidFill>
              </a:rPr>
              <a:t>			Sit at front edge of chair</a:t>
            </a:r>
          </a:p>
          <a:p>
            <a:pPr marL="0" indent="0">
              <a:buNone/>
            </a:pPr>
            <a:r>
              <a:rPr lang="en-US" sz="2400" dirty="0">
                <a:solidFill>
                  <a:schemeClr val="bg1"/>
                </a:solidFill>
              </a:rPr>
              <a:t>			Torso completely straight</a:t>
            </a:r>
          </a:p>
          <a:p>
            <a:pPr marL="0" indent="0">
              <a:buNone/>
            </a:pPr>
            <a:r>
              <a:rPr lang="en-US" sz="2400" dirty="0">
                <a:solidFill>
                  <a:schemeClr val="bg1"/>
                </a:solidFill>
              </a:rPr>
              <a:t>Position 3:  Relaxed Position</a:t>
            </a:r>
          </a:p>
          <a:p>
            <a:pPr marL="0" indent="0">
              <a:buNone/>
            </a:pPr>
            <a:r>
              <a:rPr lang="en-US" sz="2400" dirty="0">
                <a:solidFill>
                  <a:schemeClr val="bg1"/>
                </a:solidFill>
              </a:rPr>
              <a:t>			</a:t>
            </a:r>
          </a:p>
        </p:txBody>
      </p:sp>
      <p:sp>
        <p:nvSpPr>
          <p:cNvPr id="3" name="TextBox 2"/>
          <p:cNvSpPr txBox="1"/>
          <p:nvPr/>
        </p:nvSpPr>
        <p:spPr>
          <a:xfrm>
            <a:off x="2195736" y="1268760"/>
            <a:ext cx="5111045" cy="461665"/>
          </a:xfrm>
          <a:prstGeom prst="rect">
            <a:avLst/>
          </a:prstGeom>
          <a:noFill/>
          <a:ln>
            <a:solidFill>
              <a:schemeClr val="bg1"/>
            </a:solidFill>
          </a:ln>
        </p:spPr>
        <p:txBody>
          <a:bodyPr wrap="none" rtlCol="0">
            <a:spAutoFit/>
          </a:bodyPr>
          <a:lstStyle/>
          <a:p>
            <a:r>
              <a:rPr lang="en-US" sz="2400" dirty="0">
                <a:solidFill>
                  <a:schemeClr val="bg1"/>
                </a:solidFill>
              </a:rPr>
              <a:t>Instructions: Follow me at your seat!</a:t>
            </a:r>
          </a:p>
        </p:txBody>
      </p:sp>
    </p:spTree>
    <p:extLst>
      <p:ext uri="{BB962C8B-B14F-4D97-AF65-F5344CB8AC3E}">
        <p14:creationId xmlns:p14="http://schemas.microsoft.com/office/powerpoint/2010/main" val="2422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p:tgtEl>
                                          <p:spTgt spid="512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12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p:tgtEl>
                                          <p:spTgt spid="512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12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p:tgtEl>
                                          <p:spTgt spid="512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1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p:tgtEl>
                                          <p:spTgt spid="512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12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p:tgtEl>
                                          <p:spTgt spid="512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p:tgtEl>
                                          <p:spTgt spid="512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12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p:tgtEl>
                                          <p:spTgt spid="512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12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p:tgtEl>
                                          <p:spTgt spid="512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323528" y="260648"/>
            <a:ext cx="8712968" cy="1224136"/>
          </a:xfrm>
        </p:spPr>
        <p:txBody>
          <a:bodyPr/>
          <a:lstStyle/>
          <a:p>
            <a:r>
              <a:rPr lang="en-US" sz="3600" b="1" u="sng" dirty="0">
                <a:solidFill>
                  <a:srgbClr val="FF6600"/>
                </a:solidFill>
                <a:latin typeface="Arial Black"/>
                <a:cs typeface="Arial Black"/>
              </a:rPr>
              <a:t>Interactive</a:t>
            </a:r>
            <a:r>
              <a:rPr lang="en-US" sz="3600" b="1" dirty="0">
                <a:solidFill>
                  <a:srgbClr val="FF6600"/>
                </a:solidFill>
                <a:latin typeface="Arial Black"/>
                <a:cs typeface="Arial Black"/>
              </a:rPr>
              <a:t>: Forbidden Pattern!</a:t>
            </a:r>
          </a:p>
        </p:txBody>
      </p:sp>
      <p:sp>
        <p:nvSpPr>
          <p:cNvPr id="5123" name="Espace réservé du contenu 2"/>
          <p:cNvSpPr>
            <a:spLocks noGrp="1"/>
          </p:cNvSpPr>
          <p:nvPr>
            <p:ph idx="1"/>
          </p:nvPr>
        </p:nvSpPr>
        <p:spPr>
          <a:xfrm>
            <a:off x="1043608" y="2348880"/>
            <a:ext cx="7416824" cy="3672408"/>
          </a:xfrm>
        </p:spPr>
        <p:txBody>
          <a:bodyPr/>
          <a:lstStyle/>
          <a:p>
            <a:pPr algn="ctr"/>
            <a:r>
              <a:rPr lang="en-US">
                <a:solidFill>
                  <a:schemeClr val="bg1"/>
                </a:solidFill>
              </a:rPr>
              <a:t>Follow my hand signs</a:t>
            </a:r>
          </a:p>
          <a:p>
            <a:pPr algn="ctr"/>
            <a:endParaRPr lang="en-US">
              <a:solidFill>
                <a:schemeClr val="bg1"/>
              </a:solidFill>
            </a:endParaRPr>
          </a:p>
          <a:p>
            <a:pPr algn="ctr"/>
            <a:r>
              <a:rPr lang="en-US">
                <a:solidFill>
                  <a:schemeClr val="bg1"/>
                </a:solidFill>
              </a:rPr>
              <a:t>Make sure you have a Kodaly Hand Chart in your room.</a:t>
            </a:r>
          </a:p>
          <a:p>
            <a:pPr algn="ctr"/>
            <a:endParaRPr lang="en-US">
              <a:solidFill>
                <a:schemeClr val="bg1"/>
              </a:solidFill>
            </a:endParaRPr>
          </a:p>
          <a:p>
            <a:pPr algn="ctr"/>
            <a:r>
              <a:rPr lang="en-US">
                <a:solidFill>
                  <a:schemeClr val="bg1"/>
                </a:solidFill>
              </a:rPr>
              <a:t>Introduction of the game.</a:t>
            </a:r>
          </a:p>
        </p:txBody>
      </p:sp>
      <p:sp>
        <p:nvSpPr>
          <p:cNvPr id="5" name="TextBox 4"/>
          <p:cNvSpPr txBox="1"/>
          <p:nvPr/>
        </p:nvSpPr>
        <p:spPr>
          <a:xfrm>
            <a:off x="2195736" y="1700808"/>
            <a:ext cx="5111045" cy="461665"/>
          </a:xfrm>
          <a:prstGeom prst="rect">
            <a:avLst/>
          </a:prstGeom>
          <a:noFill/>
          <a:ln>
            <a:solidFill>
              <a:schemeClr val="bg1"/>
            </a:solidFill>
          </a:ln>
        </p:spPr>
        <p:txBody>
          <a:bodyPr wrap="none" rtlCol="0">
            <a:spAutoFit/>
          </a:bodyPr>
          <a:lstStyle/>
          <a:p>
            <a:r>
              <a:rPr lang="en-US" sz="2400" dirty="0">
                <a:solidFill>
                  <a:schemeClr val="bg1"/>
                </a:solidFill>
              </a:rPr>
              <a:t>Instructions: Follow me at your seat!</a:t>
            </a:r>
          </a:p>
        </p:txBody>
      </p:sp>
    </p:spTree>
    <p:extLst>
      <p:ext uri="{BB962C8B-B14F-4D97-AF65-F5344CB8AC3E}">
        <p14:creationId xmlns:p14="http://schemas.microsoft.com/office/powerpoint/2010/main" val="353569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9552" y="116632"/>
            <a:ext cx="8229600" cy="1143000"/>
          </a:xfrm>
        </p:spPr>
        <p:txBody>
          <a:bodyPr/>
          <a:lstStyle/>
          <a:p>
            <a:r>
              <a:rPr lang="en-US" sz="2800" dirty="0">
                <a:solidFill>
                  <a:schemeClr val="accent6">
                    <a:lumMod val="75000"/>
                  </a:schemeClr>
                </a:solidFill>
                <a:latin typeface="Arial Black"/>
                <a:cs typeface="Arial Black"/>
              </a:rPr>
              <a:t>Tips for the Forbidden Pattern Game</a:t>
            </a:r>
            <a:br>
              <a:rPr lang="en-US" sz="2800" dirty="0">
                <a:solidFill>
                  <a:schemeClr val="accent6">
                    <a:lumMod val="75000"/>
                  </a:schemeClr>
                </a:solidFill>
                <a:latin typeface="Arial Black"/>
                <a:cs typeface="Arial Black"/>
              </a:rPr>
            </a:br>
            <a:r>
              <a:rPr lang="en-US" sz="1600" dirty="0">
                <a:solidFill>
                  <a:schemeClr val="accent6">
                    <a:lumMod val="75000"/>
                  </a:schemeClr>
                </a:solidFill>
                <a:latin typeface="Arial Black"/>
                <a:cs typeface="Arial Black"/>
              </a:rPr>
              <a:t>Use these ideas each time you play the game for the next couple of months.</a:t>
            </a:r>
          </a:p>
        </p:txBody>
      </p:sp>
      <p:sp>
        <p:nvSpPr>
          <p:cNvPr id="5123" name="Espace réservé du contenu 2"/>
          <p:cNvSpPr>
            <a:spLocks noGrp="1"/>
          </p:cNvSpPr>
          <p:nvPr>
            <p:ph idx="1"/>
          </p:nvPr>
        </p:nvSpPr>
        <p:spPr>
          <a:xfrm>
            <a:off x="251520" y="1124744"/>
            <a:ext cx="8712968" cy="5256584"/>
          </a:xfrm>
        </p:spPr>
        <p:txBody>
          <a:bodyPr/>
          <a:lstStyle/>
          <a:p>
            <a:pPr marL="0" indent="0">
              <a:buNone/>
            </a:pPr>
            <a:r>
              <a:rPr lang="en-US" sz="1600" b="1" u="sng" dirty="0">
                <a:solidFill>
                  <a:schemeClr val="bg1"/>
                </a:solidFill>
                <a:effectLst/>
                <a:cs typeface="Avenir Black Oblique"/>
              </a:rPr>
              <a:t>Acknowledge: </a:t>
            </a:r>
            <a:r>
              <a:rPr lang="en-US" sz="1600" b="1" dirty="0">
                <a:solidFill>
                  <a:schemeClr val="bg1"/>
                </a:solidFill>
                <a:effectLst/>
                <a:cs typeface="Avenir Black Oblique"/>
              </a:rPr>
              <a:t> … </a:t>
            </a:r>
            <a:r>
              <a:rPr lang="en-US" sz="1600" dirty="0">
                <a:solidFill>
                  <a:schemeClr val="bg1"/>
                </a:solidFill>
                <a:effectLst/>
                <a:cs typeface="Avenir Black Oblique"/>
              </a:rPr>
              <a:t>good hand placement during the game.  Students love to be caught doing the right thing. Others students will emulate them.  Later in the method, hand placement will help them find pitches, so it is imperative to create good habits while using the game.</a:t>
            </a:r>
          </a:p>
          <a:p>
            <a:pPr marL="0" indent="0">
              <a:buNone/>
            </a:pPr>
            <a:endParaRPr lang="en-US" sz="1600" b="1" u="sng" dirty="0">
              <a:solidFill>
                <a:schemeClr val="bg1"/>
              </a:solidFill>
              <a:effectLst/>
              <a:cs typeface="Avenir Black Oblique"/>
            </a:endParaRPr>
          </a:p>
          <a:p>
            <a:pPr marL="0" indent="0">
              <a:buNone/>
            </a:pPr>
            <a:r>
              <a:rPr lang="en-US" sz="1600" b="1" u="sng" dirty="0">
                <a:solidFill>
                  <a:schemeClr val="bg1"/>
                </a:solidFill>
                <a:effectLst/>
                <a:cs typeface="Avenir Black Oblique"/>
              </a:rPr>
              <a:t>Explore:</a:t>
            </a:r>
            <a:r>
              <a:rPr lang="en-US" sz="1600" b="1" dirty="0">
                <a:solidFill>
                  <a:schemeClr val="bg1"/>
                </a:solidFill>
                <a:effectLst/>
                <a:cs typeface="Avenir Black Oblique"/>
              </a:rPr>
              <a:t>  … </a:t>
            </a:r>
            <a:r>
              <a:rPr lang="en-US" sz="1600" dirty="0">
                <a:solidFill>
                  <a:schemeClr val="bg1"/>
                </a:solidFill>
                <a:effectLst/>
                <a:cs typeface="Avenir Black Oblique"/>
              </a:rPr>
              <a:t>how to have fun with the game using your personality.   This gets them hooked and excited – students love when the teacher is having fun too!</a:t>
            </a:r>
          </a:p>
          <a:p>
            <a:pPr marL="0" indent="0">
              <a:buNone/>
            </a:pPr>
            <a:endParaRPr lang="en-US" sz="1600" b="1" u="sng" dirty="0">
              <a:solidFill>
                <a:schemeClr val="bg1"/>
              </a:solidFill>
              <a:effectLst/>
              <a:cs typeface="Avenir Black Oblique"/>
            </a:endParaRPr>
          </a:p>
          <a:p>
            <a:pPr marL="0" indent="0">
              <a:buNone/>
            </a:pPr>
            <a:r>
              <a:rPr lang="en-US" sz="1600" b="1" u="sng" dirty="0">
                <a:solidFill>
                  <a:schemeClr val="bg1"/>
                </a:solidFill>
                <a:effectLst/>
                <a:cs typeface="Avenir Black Oblique"/>
              </a:rPr>
              <a:t>Observe</a:t>
            </a:r>
            <a:r>
              <a:rPr lang="en-US" sz="1600" b="1" dirty="0">
                <a:solidFill>
                  <a:schemeClr val="bg1"/>
                </a:solidFill>
                <a:effectLst/>
                <a:cs typeface="Avenir Black Oblique"/>
              </a:rPr>
              <a:t>:  </a:t>
            </a:r>
            <a:r>
              <a:rPr lang="en-US" sz="1600" dirty="0">
                <a:solidFill>
                  <a:schemeClr val="bg1"/>
                </a:solidFill>
                <a:effectLst/>
                <a:cs typeface="Avenir Black Oblique"/>
              </a:rPr>
              <a:t>… students who have pitch problems and focus issues.</a:t>
            </a:r>
          </a:p>
          <a:p>
            <a:pPr marL="0" indent="0">
              <a:buNone/>
            </a:pPr>
            <a:endParaRPr lang="en-US" sz="1600" b="1" u="sng" dirty="0">
              <a:solidFill>
                <a:schemeClr val="bg1"/>
              </a:solidFill>
              <a:effectLst/>
              <a:cs typeface="Avenir Black Oblique"/>
            </a:endParaRPr>
          </a:p>
          <a:p>
            <a:pPr marL="0" indent="0">
              <a:buNone/>
            </a:pPr>
            <a:r>
              <a:rPr lang="en-US" sz="1600" b="1" u="sng" dirty="0">
                <a:solidFill>
                  <a:schemeClr val="bg1"/>
                </a:solidFill>
                <a:effectLst/>
                <a:cs typeface="Avenir Black Oblique"/>
              </a:rPr>
              <a:t>Encourage:</a:t>
            </a:r>
            <a:r>
              <a:rPr lang="en-US" sz="1600" b="1" dirty="0">
                <a:solidFill>
                  <a:schemeClr val="bg1"/>
                </a:solidFill>
                <a:effectLst/>
                <a:cs typeface="Avenir Black Oblique"/>
              </a:rPr>
              <a:t>   </a:t>
            </a:r>
            <a:r>
              <a:rPr lang="en-US" sz="1600" dirty="0">
                <a:solidFill>
                  <a:schemeClr val="bg1"/>
                </a:solidFill>
                <a:effectLst/>
                <a:cs typeface="Avenir Black Oblique"/>
              </a:rPr>
              <a:t>… students to use the signs even if they are making mistakes.  It is critical that each student use their hands every day.  During the first 10 lessons, continue to stay on top of this.</a:t>
            </a:r>
          </a:p>
          <a:p>
            <a:pPr marL="0" indent="0">
              <a:buNone/>
            </a:pPr>
            <a:endParaRPr lang="en-US" sz="1600" b="1" u="sng" dirty="0">
              <a:solidFill>
                <a:schemeClr val="bg1"/>
              </a:solidFill>
              <a:effectLst/>
              <a:cs typeface="Avenir Black Oblique"/>
            </a:endParaRPr>
          </a:p>
          <a:p>
            <a:pPr marL="0" indent="0">
              <a:buNone/>
            </a:pPr>
            <a:r>
              <a:rPr lang="en-US" sz="1600" b="1" u="sng" dirty="0">
                <a:solidFill>
                  <a:schemeClr val="bg1"/>
                </a:solidFill>
                <a:effectLst/>
                <a:cs typeface="Avenir Black Oblique"/>
              </a:rPr>
              <a:t>Allow:</a:t>
            </a:r>
            <a:r>
              <a:rPr lang="en-US" sz="1600" b="1" dirty="0">
                <a:solidFill>
                  <a:schemeClr val="bg1"/>
                </a:solidFill>
                <a:effectLst/>
                <a:cs typeface="Avenir Black Oblique"/>
              </a:rPr>
              <a:t>  </a:t>
            </a:r>
            <a:r>
              <a:rPr lang="en-US" sz="1600" dirty="0">
                <a:solidFill>
                  <a:schemeClr val="bg1"/>
                </a:solidFill>
                <a:effectLst/>
                <a:cs typeface="Avenir Black Oblique"/>
              </a:rPr>
              <a:t>… students to win the game sometime during the 1</a:t>
            </a:r>
            <a:r>
              <a:rPr lang="en-US" sz="1600" baseline="30000" dirty="0">
                <a:solidFill>
                  <a:schemeClr val="bg1"/>
                </a:solidFill>
                <a:effectLst/>
                <a:cs typeface="Avenir Black Oblique"/>
              </a:rPr>
              <a:t>st</a:t>
            </a:r>
            <a:r>
              <a:rPr lang="en-US" sz="1600" dirty="0">
                <a:solidFill>
                  <a:schemeClr val="bg1"/>
                </a:solidFill>
                <a:effectLst/>
                <a:cs typeface="Avenir Black Oblique"/>
              </a:rPr>
              <a:t> week by going slowly enough that they can score a win.  It keeps them excited.  Speed up the game as they get better. Keep morale high while they get comfortable with the signs.</a:t>
            </a:r>
          </a:p>
          <a:p>
            <a:pPr marL="0" indent="0">
              <a:buNone/>
            </a:pPr>
            <a:endParaRPr lang="en-US" sz="1600" u="sng" dirty="0">
              <a:solidFill>
                <a:schemeClr val="bg1"/>
              </a:solidFill>
              <a:cs typeface="Avenir Black Oblique"/>
            </a:endParaRPr>
          </a:p>
          <a:p>
            <a:pPr marL="0" indent="0">
              <a:buNone/>
            </a:pPr>
            <a:r>
              <a:rPr lang="en-US" sz="1600" u="sng" dirty="0">
                <a:solidFill>
                  <a:schemeClr val="bg1"/>
                </a:solidFill>
                <a:effectLst/>
                <a:cs typeface="Avenir Black Oblique"/>
              </a:rPr>
              <a:t>Use:</a:t>
            </a:r>
            <a:r>
              <a:rPr lang="en-US" sz="1600" dirty="0">
                <a:solidFill>
                  <a:schemeClr val="bg1"/>
                </a:solidFill>
                <a:effectLst/>
                <a:cs typeface="Avenir Black Oblique"/>
              </a:rPr>
              <a:t>  ... a key that is comfortable for their voices.  I recommend that “DO” is anywhere from Middle C to E for this first game.  Vary slightly in each subsequent game so they don’t learn “fixed” DO. Keep a comfortable range.  In month 4 or 5, begin to vary the keys – a “Varied, but comfortable DO”.</a:t>
            </a:r>
          </a:p>
          <a:p>
            <a:pPr marL="0" indent="0">
              <a:buNone/>
            </a:pPr>
            <a:endParaRPr lang="en-US" sz="1800" dirty="0">
              <a:solidFill>
                <a:schemeClr val="bg1"/>
              </a:solidFill>
              <a:effectLst/>
              <a:cs typeface="Avenir Black Oblique"/>
            </a:endParaRPr>
          </a:p>
        </p:txBody>
      </p:sp>
    </p:spTree>
    <p:extLst>
      <p:ext uri="{BB962C8B-B14F-4D97-AF65-F5344CB8AC3E}">
        <p14:creationId xmlns:p14="http://schemas.microsoft.com/office/powerpoint/2010/main" val="363626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p:tgtEl>
                                          <p:spTgt spid="512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12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p:tgtEl>
                                          <p:spTgt spid="512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12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p:tgtEl>
                                          <p:spTgt spid="512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12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 calcmode="lin" valueType="num">
                                      <p:cBhvr additive="base">
                                        <p:cTn id="25" dur="500"/>
                                        <p:tgtEl>
                                          <p:spTgt spid="512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12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anim calcmode="lin" valueType="num">
                                      <p:cBhvr additive="base">
                                        <p:cTn id="31" dur="500"/>
                                        <p:tgtEl>
                                          <p:spTgt spid="512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1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123">
                                            <p:txEl>
                                              <p:pRg st="10" end="10"/>
                                            </p:txEl>
                                          </p:spTgt>
                                        </p:tgtEl>
                                        <p:attrNameLst>
                                          <p:attrName>style.visibility</p:attrName>
                                        </p:attrNameLst>
                                      </p:cBhvr>
                                      <p:to>
                                        <p:strVal val="visible"/>
                                      </p:to>
                                    </p:set>
                                    <p:anim calcmode="lin" valueType="num">
                                      <p:cBhvr additive="base">
                                        <p:cTn id="37" dur="500"/>
                                        <p:tgtEl>
                                          <p:spTgt spid="5123">
                                            <p:txEl>
                                              <p:pRg st="10" end="1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cs typeface="Jazz LET"/>
                <a:sym typeface="Wingdings"/>
                <a:hlinkClick r:id="rId2"/>
              </a:rPr>
              <a:t>Teaching Forbidden Pattern</a:t>
            </a:r>
            <a:endParaRPr lang="en-US" dirty="0">
              <a:cs typeface="Jazz LET"/>
              <a:sym typeface="Wingdings"/>
            </a:endParaRPr>
          </a:p>
          <a:p>
            <a:endParaRPr lang="en-US" dirty="0"/>
          </a:p>
          <a:p>
            <a:r>
              <a:rPr lang="en-US" dirty="0">
                <a:cs typeface="Jazz LET"/>
                <a:sym typeface="Wingdings"/>
                <a:hlinkClick r:id="rId3"/>
              </a:rPr>
              <a:t>Teaching Tips for Playing Forbidden Pattern</a:t>
            </a:r>
            <a:endParaRPr lang="en-US" dirty="0">
              <a:cs typeface="Jazz LET"/>
              <a:sym typeface="Wingdings"/>
            </a:endParaRPr>
          </a:p>
          <a:p>
            <a:endParaRPr lang="en-US" dirty="0"/>
          </a:p>
          <a:p>
            <a:endParaRPr lang="en-US" dirty="0"/>
          </a:p>
        </p:txBody>
      </p:sp>
    </p:spTree>
    <p:extLst>
      <p:ext uri="{BB962C8B-B14F-4D97-AF65-F5344CB8AC3E}">
        <p14:creationId xmlns:p14="http://schemas.microsoft.com/office/powerpoint/2010/main" val="120405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9552" y="116632"/>
            <a:ext cx="8229600" cy="1143000"/>
          </a:xfrm>
        </p:spPr>
        <p:txBody>
          <a:bodyPr/>
          <a:lstStyle/>
          <a:p>
            <a:r>
              <a:rPr lang="en-US" sz="3200" u="sng">
                <a:solidFill>
                  <a:srgbClr val="E46C0A"/>
                </a:solidFill>
                <a:latin typeface="Arial Black"/>
                <a:cs typeface="Arial Black"/>
              </a:rPr>
              <a:t>Using Distractions….</a:t>
            </a:r>
            <a:br>
              <a:rPr lang="en-US" sz="3200" u="sng">
                <a:solidFill>
                  <a:srgbClr val="E46C0A"/>
                </a:solidFill>
                <a:latin typeface="Arial Black"/>
                <a:cs typeface="Arial Black"/>
              </a:rPr>
            </a:br>
            <a:r>
              <a:rPr lang="en-US" sz="3200" u="sng">
                <a:solidFill>
                  <a:srgbClr val="E46C0A"/>
                </a:solidFill>
                <a:latin typeface="Arial Black"/>
                <a:cs typeface="Arial Black"/>
              </a:rPr>
              <a:t>Some fun for the teacher!</a:t>
            </a:r>
          </a:p>
        </p:txBody>
      </p:sp>
      <p:sp>
        <p:nvSpPr>
          <p:cNvPr id="5123" name="Espace réservé du contenu 2"/>
          <p:cNvSpPr>
            <a:spLocks noGrp="1"/>
          </p:cNvSpPr>
          <p:nvPr>
            <p:ph idx="1"/>
          </p:nvPr>
        </p:nvSpPr>
        <p:spPr>
          <a:xfrm>
            <a:off x="395536" y="1412776"/>
            <a:ext cx="8640960" cy="5184576"/>
          </a:xfrm>
        </p:spPr>
        <p:txBody>
          <a:bodyPr/>
          <a:lstStyle/>
          <a:p>
            <a:pPr marL="0" indent="0">
              <a:buNone/>
            </a:pPr>
            <a:r>
              <a:rPr lang="en-US" sz="1600" dirty="0">
                <a:solidFill>
                  <a:srgbClr val="FFFFFF"/>
                </a:solidFill>
                <a:effectLst/>
                <a:cs typeface="Avenir Black Oblique"/>
              </a:rPr>
              <a:t>While it is important to keep the game fast paced, add an element of fun by “distracting” the students from the forbidden pattern.  </a:t>
            </a:r>
          </a:p>
          <a:p>
            <a:pPr marL="0" indent="0">
              <a:buNone/>
            </a:pPr>
            <a:endParaRPr lang="en-US" sz="1600" dirty="0">
              <a:solidFill>
                <a:srgbClr val="FFFFFF"/>
              </a:solidFill>
              <a:effectLst/>
              <a:cs typeface="Avenir Black Oblique"/>
            </a:endParaRPr>
          </a:p>
          <a:p>
            <a:pPr marL="0" indent="0">
              <a:buNone/>
            </a:pPr>
            <a:r>
              <a:rPr lang="en-US" sz="1600" dirty="0">
                <a:solidFill>
                  <a:srgbClr val="FFFFFF"/>
                </a:solidFill>
                <a:effectLst/>
                <a:cs typeface="Avenir Black Oblique"/>
              </a:rPr>
              <a:t>The first time you use “distractions”, tell the students what you are doing;  introducing a distraction because you like to win, and want to make them forget what the forbidden pattern of the day.</a:t>
            </a:r>
          </a:p>
          <a:p>
            <a:pPr marL="0" indent="0">
              <a:buNone/>
            </a:pPr>
            <a:endParaRPr lang="en-US" sz="1600" dirty="0">
              <a:solidFill>
                <a:srgbClr val="FFFFFF"/>
              </a:solidFill>
              <a:effectLst/>
              <a:cs typeface="Avenir Black Oblique"/>
            </a:endParaRPr>
          </a:p>
          <a:p>
            <a:pPr marL="0" indent="0">
              <a:buNone/>
            </a:pPr>
            <a:r>
              <a:rPr lang="en-US" sz="1600" dirty="0">
                <a:solidFill>
                  <a:srgbClr val="FFFFFF"/>
                </a:solidFill>
                <a:effectLst/>
                <a:cs typeface="Avenir Black Oblique"/>
              </a:rPr>
              <a:t>For example, you can make it obvious by briefly stopping the game and talking about something random in hopes of helping them forget the forbidden pattern so you can win!  </a:t>
            </a:r>
          </a:p>
          <a:p>
            <a:pPr marL="0" indent="0">
              <a:buNone/>
            </a:pPr>
            <a:endParaRPr lang="en-US" sz="1600" dirty="0">
              <a:solidFill>
                <a:srgbClr val="FFFFFF"/>
              </a:solidFill>
              <a:effectLst/>
              <a:cs typeface="Avenir Black Oblique"/>
            </a:endParaRPr>
          </a:p>
          <a:p>
            <a:pPr marL="0" indent="0">
              <a:buNone/>
            </a:pPr>
            <a:r>
              <a:rPr lang="en-US" sz="1600" dirty="0">
                <a:solidFill>
                  <a:srgbClr val="FFFFFF"/>
                </a:solidFill>
                <a:effectLst/>
                <a:cs typeface="Avenir Black Oblique"/>
              </a:rPr>
              <a:t>Other times, you can briefly stop the game in order to teach or reinforce a point:</a:t>
            </a:r>
          </a:p>
          <a:p>
            <a:r>
              <a:rPr lang="en-US" sz="1600" dirty="0">
                <a:solidFill>
                  <a:srgbClr val="FFFFFF"/>
                </a:solidFill>
                <a:effectLst/>
                <a:cs typeface="Avenir Black Oblique"/>
              </a:rPr>
              <a:t>Voices (terminology, vocal production, etc.)</a:t>
            </a:r>
          </a:p>
          <a:p>
            <a:r>
              <a:rPr lang="en-US" sz="1600" dirty="0">
                <a:solidFill>
                  <a:srgbClr val="FFFFFF"/>
                </a:solidFill>
                <a:effectLst/>
                <a:cs typeface="Avenir Black Oblique"/>
              </a:rPr>
              <a:t>Vowel Production</a:t>
            </a:r>
          </a:p>
          <a:p>
            <a:r>
              <a:rPr lang="en-US" sz="1600" dirty="0">
                <a:solidFill>
                  <a:srgbClr val="FFFFFF"/>
                </a:solidFill>
                <a:effectLst/>
                <a:cs typeface="Avenir Black Oblique"/>
              </a:rPr>
              <a:t>Correcting Hand Signals and Posture</a:t>
            </a:r>
          </a:p>
          <a:p>
            <a:r>
              <a:rPr lang="en-US" sz="1600" dirty="0">
                <a:solidFill>
                  <a:srgbClr val="FFFFFF"/>
                </a:solidFill>
                <a:effectLst/>
                <a:cs typeface="Avenir Black Oblique"/>
              </a:rPr>
              <a:t>Refer to something you will teach today in a song.</a:t>
            </a:r>
          </a:p>
          <a:p>
            <a:pPr marL="0" indent="0" algn="ctr">
              <a:buNone/>
            </a:pPr>
            <a:endParaRPr lang="en-US" sz="1600" dirty="0">
              <a:solidFill>
                <a:srgbClr val="FFFFFF"/>
              </a:solidFill>
              <a:effectLst/>
              <a:cs typeface="Avenir Black Oblique"/>
            </a:endParaRPr>
          </a:p>
          <a:p>
            <a:pPr marL="0" indent="0" algn="ctr">
              <a:buNone/>
            </a:pPr>
            <a:r>
              <a:rPr lang="en-US" sz="1600" dirty="0">
                <a:solidFill>
                  <a:srgbClr val="FFFFFF"/>
                </a:solidFill>
                <a:effectLst/>
                <a:cs typeface="Avenir Black Oblique"/>
              </a:rPr>
              <a:t>The key is to keep the distraction brief so they stay focused and keep the game interesting.</a:t>
            </a:r>
          </a:p>
          <a:p>
            <a:pPr marL="0" indent="0" algn="ctr">
              <a:buNone/>
            </a:pPr>
            <a:r>
              <a:rPr lang="en-US" sz="1600" dirty="0">
                <a:solidFill>
                  <a:srgbClr val="FFFFFF"/>
                </a:solidFill>
                <a:effectLst/>
                <a:cs typeface="Avenir Black Oblique"/>
              </a:rPr>
              <a:t>Make sure they maintain their singing posture while you distract.</a:t>
            </a:r>
          </a:p>
          <a:p>
            <a:pPr marL="0" indent="0">
              <a:buNone/>
            </a:pPr>
            <a:r>
              <a:rPr lang="en-US" sz="1600" dirty="0">
                <a:solidFill>
                  <a:srgbClr val="FFFFFF"/>
                </a:solidFill>
                <a:effectLst/>
                <a:cs typeface="Avenir Black Oblique"/>
              </a:rPr>
              <a:t> </a:t>
            </a:r>
          </a:p>
          <a:p>
            <a:pPr marL="0" indent="0">
              <a:buNone/>
            </a:pPr>
            <a:endParaRPr lang="en-US" sz="1600" dirty="0">
              <a:solidFill>
                <a:srgbClr val="FFFFFF"/>
              </a:solidFill>
              <a:effectLst/>
              <a:cs typeface="Avenir Black Oblique"/>
            </a:endParaRPr>
          </a:p>
          <a:p>
            <a:pPr marL="0" indent="0">
              <a:buNone/>
            </a:pPr>
            <a:endParaRPr lang="en-US" sz="1600" dirty="0">
              <a:solidFill>
                <a:srgbClr val="FFFFFF"/>
              </a:solidFill>
              <a:effectLst/>
              <a:cs typeface="Avenir Black Oblique"/>
            </a:endParaRPr>
          </a:p>
          <a:p>
            <a:pPr marL="0" indent="0">
              <a:buNone/>
            </a:pPr>
            <a:endParaRPr lang="en-US" sz="1600" dirty="0">
              <a:solidFill>
                <a:srgbClr val="FFFFFF"/>
              </a:solidFill>
              <a:effectLst/>
              <a:cs typeface="Avenir Black Oblique"/>
            </a:endParaRPr>
          </a:p>
        </p:txBody>
      </p:sp>
    </p:spTree>
    <p:extLst>
      <p:ext uri="{BB962C8B-B14F-4D97-AF65-F5344CB8AC3E}">
        <p14:creationId xmlns:p14="http://schemas.microsoft.com/office/powerpoint/2010/main" val="269074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p:cTn id="13"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12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p:cTn id="19"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12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 calcmode="lin" valueType="num">
                                      <p:cBhvr>
                                        <p:cTn id="25"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512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5123">
                                            <p:txEl>
                                              <p:pRg st="7" end="7"/>
                                            </p:txEl>
                                          </p:spTgt>
                                        </p:tgtEl>
                                        <p:attrNameLst>
                                          <p:attrName>style.visibility</p:attrName>
                                        </p:attrNameLst>
                                      </p:cBhvr>
                                      <p:to>
                                        <p:strVal val="visible"/>
                                      </p:to>
                                    </p:set>
                                    <p:anim calcmode="lin" valueType="num">
                                      <p:cBhvr>
                                        <p:cTn id="31"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512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5123">
                                            <p:txEl>
                                              <p:pRg st="8" end="8"/>
                                            </p:txEl>
                                          </p:spTgt>
                                        </p:tgtEl>
                                        <p:attrNameLst>
                                          <p:attrName>style.visibility</p:attrName>
                                        </p:attrNameLst>
                                      </p:cBhvr>
                                      <p:to>
                                        <p:strVal val="visible"/>
                                      </p:to>
                                    </p:set>
                                    <p:anim calcmode="lin" valueType="num">
                                      <p:cBhvr>
                                        <p:cTn id="37" dur="500" fill="hold"/>
                                        <p:tgtEl>
                                          <p:spTgt spid="512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512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5123">
                                            <p:txEl>
                                              <p:pRg st="9" end="9"/>
                                            </p:txEl>
                                          </p:spTgt>
                                        </p:tgtEl>
                                        <p:attrNameLst>
                                          <p:attrName>style.visibility</p:attrName>
                                        </p:attrNameLst>
                                      </p:cBhvr>
                                      <p:to>
                                        <p:strVal val="visible"/>
                                      </p:to>
                                    </p:set>
                                    <p:anim calcmode="lin" valueType="num">
                                      <p:cBhvr>
                                        <p:cTn id="43" dur="500" fill="hold"/>
                                        <p:tgtEl>
                                          <p:spTgt spid="5123">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512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5123">
                                            <p:txEl>
                                              <p:pRg st="10" end="10"/>
                                            </p:txEl>
                                          </p:spTgt>
                                        </p:tgtEl>
                                        <p:attrNameLst>
                                          <p:attrName>style.visibility</p:attrName>
                                        </p:attrNameLst>
                                      </p:cBhvr>
                                      <p:to>
                                        <p:strVal val="visible"/>
                                      </p:to>
                                    </p:set>
                                    <p:anim calcmode="lin" valueType="num">
                                      <p:cBhvr>
                                        <p:cTn id="49" dur="500" fill="hold"/>
                                        <p:tgtEl>
                                          <p:spTgt spid="5123">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512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5123">
                                            <p:txEl>
                                              <p:pRg st="12" end="12"/>
                                            </p:txEl>
                                          </p:spTgt>
                                        </p:tgtEl>
                                        <p:attrNameLst>
                                          <p:attrName>style.visibility</p:attrName>
                                        </p:attrNameLst>
                                      </p:cBhvr>
                                      <p:to>
                                        <p:strVal val="visible"/>
                                      </p:to>
                                    </p:set>
                                    <p:anim calcmode="lin" valueType="num">
                                      <p:cBhvr>
                                        <p:cTn id="55" dur="500" fill="hold"/>
                                        <p:tgtEl>
                                          <p:spTgt spid="5123">
                                            <p:txEl>
                                              <p:pRg st="12" end="12"/>
                                            </p:txEl>
                                          </p:spTgt>
                                        </p:tgtEl>
                                        <p:attrNameLst>
                                          <p:attrName>ppt_w</p:attrName>
                                        </p:attrNameLst>
                                      </p:cBhvr>
                                      <p:tavLst>
                                        <p:tav tm="0">
                                          <p:val>
                                            <p:fltVal val="0"/>
                                          </p:val>
                                        </p:tav>
                                        <p:tav tm="100000">
                                          <p:val>
                                            <p:strVal val="#ppt_w"/>
                                          </p:val>
                                        </p:tav>
                                      </p:tavLst>
                                    </p:anim>
                                    <p:anim calcmode="lin" valueType="num">
                                      <p:cBhvr>
                                        <p:cTn id="56" dur="500" fill="hold"/>
                                        <p:tgtEl>
                                          <p:spTgt spid="512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5123">
                                            <p:txEl>
                                              <p:pRg st="13" end="13"/>
                                            </p:txEl>
                                          </p:spTgt>
                                        </p:tgtEl>
                                        <p:attrNameLst>
                                          <p:attrName>style.visibility</p:attrName>
                                        </p:attrNameLst>
                                      </p:cBhvr>
                                      <p:to>
                                        <p:strVal val="visible"/>
                                      </p:to>
                                    </p:set>
                                    <p:anim calcmode="lin" valueType="num">
                                      <p:cBhvr>
                                        <p:cTn id="61" dur="500" fill="hold"/>
                                        <p:tgtEl>
                                          <p:spTgt spid="5123">
                                            <p:txEl>
                                              <p:pRg st="13" end="13"/>
                                            </p:txEl>
                                          </p:spTgt>
                                        </p:tgtEl>
                                        <p:attrNameLst>
                                          <p:attrName>ppt_w</p:attrName>
                                        </p:attrNameLst>
                                      </p:cBhvr>
                                      <p:tavLst>
                                        <p:tav tm="0">
                                          <p:val>
                                            <p:fltVal val="0"/>
                                          </p:val>
                                        </p:tav>
                                        <p:tav tm="100000">
                                          <p:val>
                                            <p:strVal val="#ppt_w"/>
                                          </p:val>
                                        </p:tav>
                                      </p:tavLst>
                                    </p:anim>
                                    <p:anim calcmode="lin" valueType="num">
                                      <p:cBhvr>
                                        <p:cTn id="62" dur="500" fill="hold"/>
                                        <p:tgtEl>
                                          <p:spTgt spid="5123">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nodeType="clickEffect">
                                  <p:stCondLst>
                                    <p:cond delay="0"/>
                                  </p:stCondLst>
                                  <p:childTnLst>
                                    <p:set>
                                      <p:cBhvr>
                                        <p:cTn id="66" dur="1" fill="hold">
                                          <p:stCondLst>
                                            <p:cond delay="0"/>
                                          </p:stCondLst>
                                        </p:cTn>
                                        <p:tgtEl>
                                          <p:spTgt spid="5123">
                                            <p:txEl>
                                              <p:pRg st="14" end="14"/>
                                            </p:txEl>
                                          </p:spTgt>
                                        </p:tgtEl>
                                        <p:attrNameLst>
                                          <p:attrName>style.visibility</p:attrName>
                                        </p:attrNameLst>
                                      </p:cBhvr>
                                      <p:to>
                                        <p:strVal val="visible"/>
                                      </p:to>
                                    </p:set>
                                    <p:anim calcmode="lin" valueType="num">
                                      <p:cBhvr>
                                        <p:cTn id="67" dur="500" fill="hold"/>
                                        <p:tgtEl>
                                          <p:spTgt spid="5123">
                                            <p:txEl>
                                              <p:pRg st="14" end="14"/>
                                            </p:txEl>
                                          </p:spTgt>
                                        </p:tgtEl>
                                        <p:attrNameLst>
                                          <p:attrName>ppt_w</p:attrName>
                                        </p:attrNameLst>
                                      </p:cBhvr>
                                      <p:tavLst>
                                        <p:tav tm="0">
                                          <p:val>
                                            <p:fltVal val="0"/>
                                          </p:val>
                                        </p:tav>
                                        <p:tav tm="100000">
                                          <p:val>
                                            <p:strVal val="#ppt_w"/>
                                          </p:val>
                                        </p:tav>
                                      </p:tavLst>
                                    </p:anim>
                                    <p:anim calcmode="lin" valueType="num">
                                      <p:cBhvr>
                                        <p:cTn id="68" dur="500" fill="hold"/>
                                        <p:tgtEl>
                                          <p:spTgt spid="5123">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9552" y="116632"/>
            <a:ext cx="8229600" cy="1143000"/>
          </a:xfrm>
        </p:spPr>
        <p:txBody>
          <a:bodyPr/>
          <a:lstStyle/>
          <a:p>
            <a:endParaRPr lang="en-US" sz="3200" u="sng" dirty="0">
              <a:solidFill>
                <a:srgbClr val="E46C0A"/>
              </a:solidFill>
              <a:latin typeface="Arial Black"/>
              <a:cs typeface="Arial Black"/>
            </a:endParaRPr>
          </a:p>
        </p:txBody>
      </p:sp>
      <p:sp>
        <p:nvSpPr>
          <p:cNvPr id="5123" name="Espace réservé du contenu 2"/>
          <p:cNvSpPr>
            <a:spLocks noGrp="1"/>
          </p:cNvSpPr>
          <p:nvPr>
            <p:ph idx="1"/>
          </p:nvPr>
        </p:nvSpPr>
        <p:spPr>
          <a:xfrm>
            <a:off x="395536" y="1412776"/>
            <a:ext cx="8640960" cy="5184576"/>
          </a:xfrm>
        </p:spPr>
        <p:txBody>
          <a:bodyPr/>
          <a:lstStyle/>
          <a:p>
            <a:pPr marL="0" indent="0" algn="ctr">
              <a:buNone/>
            </a:pPr>
            <a:r>
              <a:rPr lang="en-US" sz="8800" dirty="0">
                <a:solidFill>
                  <a:srgbClr val="FF6600"/>
                </a:solidFill>
                <a:effectLst/>
                <a:cs typeface="Avenir Black Oblique"/>
              </a:rPr>
              <a:t>Some Tools for your Toolbox </a:t>
            </a:r>
          </a:p>
          <a:p>
            <a:pPr marL="0" indent="0">
              <a:buNone/>
            </a:pPr>
            <a:endParaRPr lang="en-US" sz="1600" dirty="0">
              <a:solidFill>
                <a:srgbClr val="FFFFFF"/>
              </a:solidFill>
              <a:effectLst/>
              <a:cs typeface="Avenir Black Oblique"/>
            </a:endParaRPr>
          </a:p>
          <a:p>
            <a:pPr marL="0" indent="0">
              <a:buNone/>
            </a:pPr>
            <a:endParaRPr lang="en-US" sz="1600" dirty="0">
              <a:solidFill>
                <a:srgbClr val="FFFFFF"/>
              </a:solidFill>
              <a:effectLst/>
              <a:cs typeface="Avenir Black Oblique"/>
            </a:endParaRPr>
          </a:p>
          <a:p>
            <a:pPr marL="0" indent="0">
              <a:buNone/>
            </a:pPr>
            <a:endParaRPr lang="en-US" sz="1600" dirty="0">
              <a:solidFill>
                <a:srgbClr val="FFFFFF"/>
              </a:solidFill>
              <a:effectLst/>
              <a:cs typeface="Avenir Black Oblique"/>
            </a:endParaRPr>
          </a:p>
        </p:txBody>
      </p:sp>
    </p:spTree>
    <p:extLst>
      <p:ext uri="{BB962C8B-B14F-4D97-AF65-F5344CB8AC3E}">
        <p14:creationId xmlns:p14="http://schemas.microsoft.com/office/powerpoint/2010/main" val="6858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611560" y="1556792"/>
            <a:ext cx="8229600" cy="2160240"/>
          </a:xfrm>
        </p:spPr>
        <p:txBody>
          <a:bodyPr/>
          <a:lstStyle/>
          <a:p>
            <a:pPr marL="0" indent="0" algn="ctr">
              <a:buNone/>
            </a:pPr>
            <a:r>
              <a:rPr lang="en-US" sz="4800" b="1" u="sng" dirty="0">
                <a:solidFill>
                  <a:srgbClr val="FF6600"/>
                </a:solidFill>
                <a:latin typeface="Arial Black"/>
                <a:cs typeface="Arial Black"/>
              </a:rPr>
              <a:t>New Tool: </a:t>
            </a:r>
          </a:p>
          <a:p>
            <a:pPr marL="0" indent="0" algn="ctr">
              <a:buNone/>
            </a:pPr>
            <a:r>
              <a:rPr lang="en-US" sz="4800" b="1" u="sng" dirty="0">
                <a:solidFill>
                  <a:srgbClr val="FF6600"/>
                </a:solidFill>
                <a:latin typeface="Arial Black"/>
                <a:cs typeface="Arial Black"/>
              </a:rPr>
              <a:t>Training the Ear</a:t>
            </a:r>
            <a:endParaRPr lang="en-US" sz="4800" dirty="0">
              <a:solidFill>
                <a:schemeClr val="bg1"/>
              </a:solidFill>
              <a:latin typeface="Arial Black"/>
              <a:cs typeface="Arial Black"/>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203848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9552" y="260648"/>
            <a:ext cx="8229600" cy="1916832"/>
          </a:xfrm>
        </p:spPr>
        <p:txBody>
          <a:bodyPr/>
          <a:lstStyle/>
          <a:p>
            <a:r>
              <a:rPr lang="en-US" sz="4800" b="1" u="sng" dirty="0">
                <a:solidFill>
                  <a:srgbClr val="FF6600"/>
                </a:solidFill>
                <a:latin typeface="Arial Black"/>
                <a:cs typeface="Arial Black"/>
              </a:rPr>
              <a:t>Poll: </a:t>
            </a:r>
            <a:br>
              <a:rPr lang="en-US" sz="4800" b="1" u="sng" dirty="0">
                <a:solidFill>
                  <a:srgbClr val="FF6600"/>
                </a:solidFill>
                <a:latin typeface="Arial Black"/>
                <a:cs typeface="Arial Black"/>
              </a:rPr>
            </a:br>
            <a:r>
              <a:rPr lang="en-US" sz="4800" b="1" u="sng" dirty="0">
                <a:solidFill>
                  <a:srgbClr val="FF6600"/>
                </a:solidFill>
                <a:latin typeface="Arial Black"/>
                <a:cs typeface="Arial Black"/>
              </a:rPr>
              <a:t>Your Current Sight Singing Program </a:t>
            </a:r>
          </a:p>
        </p:txBody>
      </p:sp>
      <p:sp>
        <p:nvSpPr>
          <p:cNvPr id="5123" name="Espace réservé du contenu 2"/>
          <p:cNvSpPr>
            <a:spLocks noGrp="1"/>
          </p:cNvSpPr>
          <p:nvPr>
            <p:ph idx="1"/>
          </p:nvPr>
        </p:nvSpPr>
        <p:spPr>
          <a:xfrm>
            <a:off x="611560" y="2780928"/>
            <a:ext cx="8229600" cy="3456384"/>
          </a:xfrm>
        </p:spPr>
        <p:txBody>
          <a:bodyPr/>
          <a:lstStyle/>
          <a:p>
            <a:pPr marL="0" indent="0" algn="ctr">
              <a:buNone/>
            </a:pPr>
            <a:r>
              <a:rPr lang="en-US" sz="4800" dirty="0">
                <a:solidFill>
                  <a:schemeClr val="bg1"/>
                </a:solidFill>
              </a:rPr>
              <a:t>Answer the following questions with a show of hands.</a:t>
            </a: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217979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188640"/>
            <a:ext cx="8496944" cy="1916832"/>
          </a:xfrm>
        </p:spPr>
        <p:txBody>
          <a:bodyPr/>
          <a:lstStyle/>
          <a:p>
            <a:br>
              <a:rPr lang="en-US" sz="3200" b="1" i="1" u="sng" dirty="0">
                <a:solidFill>
                  <a:srgbClr val="FF6600"/>
                </a:solidFill>
                <a:latin typeface="Arial Black"/>
                <a:cs typeface="Arial Black"/>
              </a:rPr>
            </a:br>
            <a:r>
              <a:rPr lang="en-US" sz="3200" b="1" dirty="0">
                <a:solidFill>
                  <a:srgbClr val="FF6600"/>
                </a:solidFill>
                <a:latin typeface="Arial Black"/>
                <a:cs typeface="Arial Black"/>
              </a:rPr>
              <a:t>Moving Toward PITCH</a:t>
            </a:r>
            <a:br>
              <a:rPr lang="en-US" sz="3200" b="1" dirty="0">
                <a:solidFill>
                  <a:srgbClr val="FF6600"/>
                </a:solidFill>
                <a:latin typeface="Arial Black"/>
                <a:cs typeface="Arial Black"/>
              </a:rPr>
            </a:br>
            <a:r>
              <a:rPr lang="en-US" b="1" dirty="0">
                <a:solidFill>
                  <a:srgbClr val="FF6600"/>
                </a:solidFill>
                <a:latin typeface="Arial Black"/>
                <a:cs typeface="Arial Black"/>
              </a:rPr>
              <a:t>Follow the Hand</a:t>
            </a:r>
            <a:br>
              <a:rPr lang="en-US" sz="1600" b="1" dirty="0">
                <a:solidFill>
                  <a:srgbClr val="FF6600"/>
                </a:solidFill>
                <a:latin typeface="Arial Black"/>
                <a:cs typeface="Arial Black"/>
              </a:rPr>
            </a:br>
            <a:endParaRPr lang="en-US" sz="1600" b="1" dirty="0">
              <a:solidFill>
                <a:srgbClr val="FF6600"/>
              </a:solidFill>
              <a:latin typeface="Arial Black"/>
              <a:cs typeface="Arial Black"/>
            </a:endParaRPr>
          </a:p>
        </p:txBody>
      </p:sp>
      <p:sp>
        <p:nvSpPr>
          <p:cNvPr id="5123" name="Espace réservé du contenu 2"/>
          <p:cNvSpPr>
            <a:spLocks noGrp="1"/>
          </p:cNvSpPr>
          <p:nvPr>
            <p:ph idx="1"/>
          </p:nvPr>
        </p:nvSpPr>
        <p:spPr>
          <a:xfrm>
            <a:off x="395536" y="1916832"/>
            <a:ext cx="8352928" cy="4104456"/>
          </a:xfrm>
        </p:spPr>
        <p:txBody>
          <a:bodyPr/>
          <a:lstStyle/>
          <a:p>
            <a:pPr marL="0" indent="0">
              <a:buNone/>
            </a:pPr>
            <a:endParaRPr lang="en-US" sz="2400" dirty="0">
              <a:solidFill>
                <a:schemeClr val="bg1"/>
              </a:solidFill>
            </a:endParaRPr>
          </a:p>
          <a:p>
            <a:pPr marL="457200" indent="-457200" algn="ctr">
              <a:buFont typeface="+mj-lt"/>
              <a:buAutoNum type="arabicPeriod"/>
            </a:pPr>
            <a:r>
              <a:rPr lang="en-US" sz="2400" dirty="0">
                <a:solidFill>
                  <a:schemeClr val="bg1"/>
                </a:solidFill>
              </a:rPr>
              <a:t>Using FOLLOW THE HAND to develop the ear and the ability to connect the HAND to the PITCH</a:t>
            </a:r>
          </a:p>
          <a:p>
            <a:pPr marL="457200" indent="-457200" algn="ctr">
              <a:buFont typeface="+mj-lt"/>
              <a:buAutoNum type="arabicPeriod"/>
            </a:pPr>
            <a:endParaRPr lang="en-US" sz="2400" dirty="0">
              <a:solidFill>
                <a:schemeClr val="bg1"/>
              </a:solidFill>
            </a:endParaRPr>
          </a:p>
          <a:p>
            <a:pPr marL="457200" indent="-457200" algn="ctr">
              <a:buFont typeface="+mj-lt"/>
              <a:buAutoNum type="arabicPeriod"/>
            </a:pPr>
            <a:r>
              <a:rPr lang="en-US" sz="2400" dirty="0">
                <a:solidFill>
                  <a:schemeClr val="bg1"/>
                </a:solidFill>
              </a:rPr>
              <a:t>Using the </a:t>
            </a:r>
            <a:r>
              <a:rPr lang="en-US" sz="2400" dirty="0" err="1">
                <a:solidFill>
                  <a:schemeClr val="bg1"/>
                </a:solidFill>
              </a:rPr>
              <a:t>bullseye</a:t>
            </a:r>
            <a:endParaRPr lang="en-US" sz="2400" dirty="0">
              <a:solidFill>
                <a:schemeClr val="bg1"/>
              </a:solidFill>
            </a:endParaRPr>
          </a:p>
          <a:p>
            <a:pPr marL="457200" indent="-457200" algn="ctr">
              <a:buFont typeface="+mj-lt"/>
              <a:buAutoNum type="arabicPeriod"/>
            </a:pPr>
            <a:endParaRPr lang="en-US" sz="2400" dirty="0">
              <a:solidFill>
                <a:schemeClr val="bg1"/>
              </a:solidFill>
            </a:endParaRPr>
          </a:p>
          <a:p>
            <a:pPr marL="457200" indent="-457200" algn="ctr">
              <a:buFont typeface="+mj-lt"/>
              <a:buAutoNum type="arabicPeriod"/>
            </a:pPr>
            <a:r>
              <a:rPr lang="en-US" sz="2400" dirty="0">
                <a:solidFill>
                  <a:schemeClr val="bg1"/>
                </a:solidFill>
              </a:rPr>
              <a:t>Drawing on a staff and pointing without regard for rhythm</a:t>
            </a:r>
          </a:p>
          <a:p>
            <a:pPr marL="0" indent="0" algn="ctr">
              <a:buNone/>
            </a:pPr>
            <a:endParaRPr lang="en-US" sz="2400" dirty="0">
              <a:solidFill>
                <a:schemeClr val="bg1"/>
              </a:solidFill>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162273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 calcmode="lin" valueType="num">
                                      <p:cBhvr additive="base">
                                        <p:cTn id="13"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anim calcmode="lin" valueType="num">
                                      <p:cBhvr additive="base">
                                        <p:cTn id="19"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cs typeface="Jazz LET"/>
                <a:sym typeface="Wingdings"/>
                <a:hlinkClick r:id="rId2"/>
              </a:rPr>
              <a:t>Video of Follow the Hand</a:t>
            </a:r>
            <a:endParaRPr lang="en-US" dirty="0">
              <a:cs typeface="Jazz LET"/>
              <a:sym typeface="Wingdings"/>
            </a:endParaRPr>
          </a:p>
          <a:p>
            <a:endParaRPr lang="en-US" dirty="0">
              <a:cs typeface="Jazz LET"/>
              <a:sym typeface="Wingdings"/>
            </a:endParaRPr>
          </a:p>
          <a:p>
            <a:r>
              <a:rPr lang="en-US" dirty="0">
                <a:cs typeface="Jazz LET"/>
                <a:sym typeface="Wingdings"/>
                <a:hlinkClick r:id="rId3"/>
              </a:rPr>
              <a:t>Video of Ear Training Exercise</a:t>
            </a:r>
            <a:endParaRPr lang="en-US" dirty="0">
              <a:cs typeface="Jazz LET"/>
              <a:sym typeface="Wingdings"/>
            </a:endParaRPr>
          </a:p>
          <a:p>
            <a:endParaRPr lang="en-US" dirty="0">
              <a:cs typeface="Jazz LET"/>
              <a:sym typeface="Wingdings"/>
            </a:endParaRPr>
          </a:p>
          <a:p>
            <a:endParaRPr lang="en-US" dirty="0">
              <a:cs typeface="Jazz LET"/>
              <a:sym typeface="Wingdings"/>
            </a:endParaRPr>
          </a:p>
          <a:p>
            <a:endParaRPr lang="en-US" dirty="0"/>
          </a:p>
          <a:p>
            <a:endParaRPr lang="en-US" dirty="0"/>
          </a:p>
        </p:txBody>
      </p:sp>
    </p:spTree>
    <p:extLst>
      <p:ext uri="{BB962C8B-B14F-4D97-AF65-F5344CB8AC3E}">
        <p14:creationId xmlns:p14="http://schemas.microsoft.com/office/powerpoint/2010/main" val="170577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051720" y="274638"/>
            <a:ext cx="6635080" cy="1570186"/>
          </a:xfrm>
        </p:spPr>
        <p:txBody>
          <a:bodyPr/>
          <a:lstStyle/>
          <a:p>
            <a:r>
              <a:rPr lang="fr-CA" sz="2400" b="1" i="1" u="sng" dirty="0" err="1">
                <a:solidFill>
                  <a:schemeClr val="tx1">
                    <a:lumMod val="95000"/>
                    <a:lumOff val="5000"/>
                  </a:schemeClr>
                </a:solidFill>
                <a:latin typeface="Arial" panose="020B0604020202020204" pitchFamily="34" charset="0"/>
                <a:cs typeface="Arial" panose="020B0604020202020204" pitchFamily="34" charset="0"/>
              </a:rPr>
              <a:t>Sight</a:t>
            </a:r>
            <a:r>
              <a:rPr lang="fr-CA" sz="2400" b="1" i="1" u="sng" dirty="0">
                <a:solidFill>
                  <a:schemeClr val="tx1">
                    <a:lumMod val="95000"/>
                    <a:lumOff val="5000"/>
                  </a:schemeClr>
                </a:solidFill>
                <a:latin typeface="Arial" panose="020B0604020202020204" pitchFamily="34" charset="0"/>
                <a:cs typeface="Arial" panose="020B0604020202020204" pitchFamily="34" charset="0"/>
              </a:rPr>
              <a:t> </a:t>
            </a:r>
            <a:r>
              <a:rPr lang="fr-CA" sz="2400" b="1" i="1" u="sng" dirty="0" err="1">
                <a:solidFill>
                  <a:schemeClr val="tx1">
                    <a:lumMod val="95000"/>
                    <a:lumOff val="5000"/>
                  </a:schemeClr>
                </a:solidFill>
                <a:latin typeface="Arial" panose="020B0604020202020204" pitchFamily="34" charset="0"/>
                <a:cs typeface="Arial" panose="020B0604020202020204" pitchFamily="34" charset="0"/>
              </a:rPr>
              <a:t>Singing</a:t>
            </a:r>
            <a:r>
              <a:rPr lang="fr-CA" sz="2400" b="1" i="1" u="sng" dirty="0">
                <a:solidFill>
                  <a:schemeClr val="tx1">
                    <a:lumMod val="95000"/>
                    <a:lumOff val="5000"/>
                  </a:schemeClr>
                </a:solidFill>
                <a:latin typeface="Arial" panose="020B0604020202020204" pitchFamily="34" charset="0"/>
                <a:cs typeface="Arial" panose="020B0604020202020204" pitchFamily="34" charset="0"/>
              </a:rPr>
              <a:t> Example #1 Lesson 4</a:t>
            </a:r>
            <a:br>
              <a:rPr lang="fr-CA" sz="1400" dirty="0">
                <a:solidFill>
                  <a:srgbClr val="8064A2"/>
                </a:solidFill>
                <a:latin typeface="Wide Latin"/>
                <a:cs typeface="Wide Latin"/>
              </a:rPr>
            </a:br>
            <a:br>
              <a:rPr lang="fr-CA" sz="1400" dirty="0">
                <a:solidFill>
                  <a:srgbClr val="8064A2"/>
                </a:solidFill>
                <a:latin typeface="Wide Latin"/>
                <a:cs typeface="Wide Latin"/>
              </a:rPr>
            </a:br>
            <a:endParaRPr lang="fr-CA" sz="1400" dirty="0">
              <a:solidFill>
                <a:srgbClr val="8064A2"/>
              </a:solidFill>
              <a:latin typeface="Wide Latin"/>
              <a:cs typeface="Wide Latin"/>
            </a:endParaRPr>
          </a:p>
        </p:txBody>
      </p:sp>
      <p:sp>
        <p:nvSpPr>
          <p:cNvPr id="3075" name="Espace réservé du contenu 2"/>
          <p:cNvSpPr>
            <a:spLocks noGrp="1"/>
          </p:cNvSpPr>
          <p:nvPr>
            <p:ph idx="1"/>
          </p:nvPr>
        </p:nvSpPr>
        <p:spPr>
          <a:xfrm>
            <a:off x="2267744" y="1916832"/>
            <a:ext cx="6552728" cy="4237931"/>
          </a:xfrm>
        </p:spPr>
        <p:txBody>
          <a:bodyPr/>
          <a:lstStyle/>
          <a:p>
            <a:pPr marL="0" indent="0">
              <a:buNone/>
            </a:pPr>
            <a:endParaRPr lang="en-US" sz="1400" dirty="0">
              <a:latin typeface="Jazz LET"/>
              <a:cs typeface="Jazz LET"/>
              <a:sym typeface="Wingdings"/>
            </a:endParaRPr>
          </a:p>
          <a:p>
            <a:pPr marL="0" indent="0">
              <a:buNone/>
            </a:pPr>
            <a:endParaRPr lang="en-US" sz="1800" dirty="0">
              <a:latin typeface="Jazz LET"/>
              <a:cs typeface="Jazz LET"/>
              <a:sym typeface="Wingdings"/>
            </a:endParaRPr>
          </a:p>
          <a:p>
            <a:endParaRPr lang="fr-CA" sz="2000" dirty="0"/>
          </a:p>
        </p:txBody>
      </p:sp>
      <p:pic>
        <p:nvPicPr>
          <p:cNvPr id="3" name="Picture 2" descr="Example 1 Lesson 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908720"/>
            <a:ext cx="7524328" cy="11593288"/>
          </a:xfrm>
          <a:prstGeom prst="rect">
            <a:avLst/>
          </a:prstGeom>
        </p:spPr>
      </p:pic>
    </p:spTree>
    <p:extLst>
      <p:ext uri="{BB962C8B-B14F-4D97-AF65-F5344CB8AC3E}">
        <p14:creationId xmlns:p14="http://schemas.microsoft.com/office/powerpoint/2010/main" val="43534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339752" y="260648"/>
            <a:ext cx="6635080" cy="1152128"/>
          </a:xfrm>
          <a:ln w="57150" cmpd="thickThin"/>
        </p:spPr>
        <p:txBody>
          <a:bodyPr/>
          <a:lstStyle/>
          <a:p>
            <a:r>
              <a:rPr lang="en-US" sz="2400" b="1" u="sng" dirty="0">
                <a:solidFill>
                  <a:srgbClr val="E46C0A"/>
                </a:solidFill>
                <a:latin typeface="Arial Black"/>
                <a:cs typeface="Arial Black"/>
              </a:rPr>
              <a:t>Example: </a:t>
            </a:r>
            <a:r>
              <a:rPr lang="en-US" sz="2400" b="1" dirty="0">
                <a:solidFill>
                  <a:srgbClr val="E46C0A"/>
                </a:solidFill>
                <a:latin typeface="Arial Black"/>
                <a:cs typeface="Arial Black"/>
              </a:rPr>
              <a:t>Solfege Ladder for the classroom</a:t>
            </a:r>
          </a:p>
        </p:txBody>
      </p:sp>
      <p:sp>
        <p:nvSpPr>
          <p:cNvPr id="3075" name="Espace réservé du contenu 2"/>
          <p:cNvSpPr>
            <a:spLocks noGrp="1"/>
          </p:cNvSpPr>
          <p:nvPr>
            <p:ph idx="1"/>
          </p:nvPr>
        </p:nvSpPr>
        <p:spPr>
          <a:xfrm>
            <a:off x="2071688" y="1600200"/>
            <a:ext cx="6615112" cy="4525963"/>
          </a:xfrm>
        </p:spPr>
        <p:txBody>
          <a:bodyPr/>
          <a:lstStyle/>
          <a:p>
            <a:pPr marL="0" indent="0">
              <a:buNone/>
            </a:pPr>
            <a:endParaRPr lang="en-US" sz="1400" dirty="0">
              <a:sym typeface="Wingdings"/>
            </a:endParaRPr>
          </a:p>
          <a:p>
            <a:pPr marL="0" indent="0">
              <a:buNone/>
            </a:pPr>
            <a:endParaRPr lang="fr-CA" sz="1400" dirty="0">
              <a:sym typeface="Wingdings"/>
            </a:endParaRPr>
          </a:p>
          <a:p>
            <a:endParaRPr lang="fr-CA" sz="2000" dirty="0"/>
          </a:p>
        </p:txBody>
      </p:sp>
      <p:pic>
        <p:nvPicPr>
          <p:cNvPr id="3" name="Picture 2" descr="Solfege Ladd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76672"/>
            <a:ext cx="5299364" cy="6858000"/>
          </a:xfrm>
          <a:prstGeom prst="rect">
            <a:avLst/>
          </a:prstGeom>
        </p:spPr>
      </p:pic>
    </p:spTree>
    <p:extLst>
      <p:ext uri="{BB962C8B-B14F-4D97-AF65-F5344CB8AC3E}">
        <p14:creationId xmlns:p14="http://schemas.microsoft.com/office/powerpoint/2010/main" val="1895311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descr="the bullsey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548680"/>
            <a:ext cx="5299364" cy="6858000"/>
          </a:xfrm>
          <a:prstGeom prst="rect">
            <a:avLst/>
          </a:prstGeom>
        </p:spPr>
      </p:pic>
      <p:sp>
        <p:nvSpPr>
          <p:cNvPr id="3074" name="Titre 1"/>
          <p:cNvSpPr>
            <a:spLocks noGrp="1"/>
          </p:cNvSpPr>
          <p:nvPr>
            <p:ph type="title"/>
          </p:nvPr>
        </p:nvSpPr>
        <p:spPr>
          <a:xfrm>
            <a:off x="2267744" y="260648"/>
            <a:ext cx="6635080" cy="1570186"/>
          </a:xfrm>
        </p:spPr>
        <p:txBody>
          <a:bodyPr/>
          <a:lstStyle/>
          <a:p>
            <a:r>
              <a:rPr lang="en-US" sz="2800" b="1" u="sng">
                <a:solidFill>
                  <a:srgbClr val="E46C0A"/>
                </a:solidFill>
                <a:latin typeface="Arial Black"/>
                <a:cs typeface="Arial Black"/>
              </a:rPr>
              <a:t>Example: </a:t>
            </a:r>
            <a:r>
              <a:rPr lang="en-US" sz="2800" b="1">
                <a:solidFill>
                  <a:srgbClr val="E46C0A"/>
                </a:solidFill>
                <a:latin typeface="Arial Black"/>
                <a:cs typeface="Arial Black"/>
              </a:rPr>
              <a:t>A Bullseye for your classroom</a:t>
            </a:r>
          </a:p>
        </p:txBody>
      </p:sp>
      <p:sp>
        <p:nvSpPr>
          <p:cNvPr id="3075" name="Espace réservé du contenu 2"/>
          <p:cNvSpPr>
            <a:spLocks noGrp="1"/>
          </p:cNvSpPr>
          <p:nvPr>
            <p:ph idx="1"/>
          </p:nvPr>
        </p:nvSpPr>
        <p:spPr>
          <a:xfrm>
            <a:off x="2051720" y="1916832"/>
            <a:ext cx="6615112" cy="4525963"/>
          </a:xfrm>
        </p:spPr>
        <p:txBody>
          <a:bodyPr/>
          <a:lstStyle/>
          <a:p>
            <a:pPr marL="0" indent="0">
              <a:buNone/>
            </a:pPr>
            <a:endParaRPr lang="en-US" sz="1400" dirty="0">
              <a:sym typeface="Wingdings"/>
            </a:endParaRPr>
          </a:p>
          <a:p>
            <a:endParaRPr lang="en-US" sz="1400" dirty="0">
              <a:sym typeface="Wingdings"/>
            </a:endParaRPr>
          </a:p>
          <a:p>
            <a:pPr marL="0" indent="0">
              <a:buNone/>
            </a:pPr>
            <a:endParaRPr lang="en-US" sz="1400" dirty="0">
              <a:sym typeface="Wingdings"/>
            </a:endParaRPr>
          </a:p>
          <a:p>
            <a:pPr marL="0" indent="0">
              <a:buNone/>
            </a:pPr>
            <a:endParaRPr lang="fr-CA" sz="1400" dirty="0">
              <a:sym typeface="Wingdings"/>
            </a:endParaRPr>
          </a:p>
          <a:p>
            <a:endParaRPr lang="fr-CA" sz="2000" dirty="0"/>
          </a:p>
        </p:txBody>
      </p:sp>
    </p:spTree>
    <p:extLst>
      <p:ext uri="{BB962C8B-B14F-4D97-AF65-F5344CB8AC3E}">
        <p14:creationId xmlns:p14="http://schemas.microsoft.com/office/powerpoint/2010/main" val="332815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611560" y="1556792"/>
            <a:ext cx="8229600" cy="2160240"/>
          </a:xfrm>
        </p:spPr>
        <p:txBody>
          <a:bodyPr/>
          <a:lstStyle/>
          <a:p>
            <a:pPr marL="0" indent="0" algn="ctr">
              <a:buNone/>
            </a:pPr>
            <a:r>
              <a:rPr lang="en-US" sz="4800" b="1" u="sng" dirty="0">
                <a:solidFill>
                  <a:srgbClr val="FF6600"/>
                </a:solidFill>
                <a:latin typeface="Arial Black"/>
                <a:cs typeface="Arial Black"/>
              </a:rPr>
              <a:t>New Tool: </a:t>
            </a:r>
          </a:p>
          <a:p>
            <a:pPr marL="0" indent="0" algn="ctr">
              <a:buNone/>
            </a:pPr>
            <a:r>
              <a:rPr lang="en-US" sz="4800" b="1" u="sng" dirty="0">
                <a:solidFill>
                  <a:srgbClr val="FF6600"/>
                </a:solidFill>
                <a:latin typeface="Arial Black"/>
                <a:cs typeface="Arial Black"/>
              </a:rPr>
              <a:t>Training the Eye</a:t>
            </a:r>
            <a:endParaRPr lang="en-US" sz="4800" dirty="0">
              <a:solidFill>
                <a:schemeClr val="bg1"/>
              </a:solidFill>
              <a:latin typeface="Arial Black"/>
              <a:cs typeface="Arial Black"/>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3698087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087216" y="260648"/>
            <a:ext cx="7056784" cy="1872208"/>
          </a:xfrm>
        </p:spPr>
        <p:txBody>
          <a:bodyPr/>
          <a:lstStyle/>
          <a:p>
            <a:r>
              <a:rPr lang="en-US" sz="2000" b="1" u="sng" dirty="0">
                <a:solidFill>
                  <a:srgbClr val="FF6600"/>
                </a:solidFill>
                <a:latin typeface="Arial Black"/>
                <a:cs typeface="Arial Black"/>
              </a:rPr>
              <a:t>Written/Oral Warm Up Day 1 Lesson 5 Activity #1:</a:t>
            </a:r>
            <a:br>
              <a:rPr lang="en-US" sz="2000" b="1" u="sng" dirty="0">
                <a:solidFill>
                  <a:srgbClr val="FF6600"/>
                </a:solidFill>
                <a:latin typeface="Arial Black"/>
                <a:cs typeface="Arial Black"/>
              </a:rPr>
            </a:br>
            <a:br>
              <a:rPr lang="en-US" sz="2000" b="1" u="sng" dirty="0">
                <a:solidFill>
                  <a:srgbClr val="FF6600"/>
                </a:solidFill>
                <a:latin typeface="Arial Black"/>
                <a:cs typeface="Arial Black"/>
              </a:rPr>
            </a:br>
            <a:r>
              <a:rPr lang="en-US" sz="2000" b="1" dirty="0">
                <a:solidFill>
                  <a:srgbClr val="FF6600"/>
                </a:solidFill>
                <a:latin typeface="Arial Black"/>
                <a:cs typeface="Arial Black"/>
              </a:rPr>
              <a:t>Review of Line and Space Notes on the Staff</a:t>
            </a:r>
          </a:p>
        </p:txBody>
      </p:sp>
      <p:sp>
        <p:nvSpPr>
          <p:cNvPr id="3075" name="Espace réservé du contenu 2"/>
          <p:cNvSpPr>
            <a:spLocks noGrp="1"/>
          </p:cNvSpPr>
          <p:nvPr>
            <p:ph idx="1"/>
          </p:nvPr>
        </p:nvSpPr>
        <p:spPr>
          <a:xfrm>
            <a:off x="2071688" y="1600200"/>
            <a:ext cx="6615112" cy="4525963"/>
          </a:xfrm>
        </p:spPr>
        <p:txBody>
          <a:bodyPr/>
          <a:lstStyle/>
          <a:p>
            <a:endParaRPr lang="en-US" sz="2400" dirty="0">
              <a:latin typeface="Jazz LET"/>
              <a:cs typeface="Jazz LET"/>
              <a:sym typeface="Wingdings"/>
            </a:endParaRPr>
          </a:p>
          <a:p>
            <a:endParaRPr lang="en-US" sz="2400" dirty="0">
              <a:latin typeface="Jazz LET"/>
              <a:cs typeface="Jazz LET"/>
              <a:sym typeface="Wingdings"/>
            </a:endParaRPr>
          </a:p>
        </p:txBody>
      </p:sp>
      <p:pic>
        <p:nvPicPr>
          <p:cNvPr id="2" name="Picture 1" descr="SS Warm before ledger line lesson 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916832"/>
            <a:ext cx="6955548" cy="9217024"/>
          </a:xfrm>
          <a:prstGeom prst="rect">
            <a:avLst/>
          </a:prstGeom>
        </p:spPr>
      </p:pic>
    </p:spTree>
    <p:extLst>
      <p:ext uri="{BB962C8B-B14F-4D97-AF65-F5344CB8AC3E}">
        <p14:creationId xmlns:p14="http://schemas.microsoft.com/office/powerpoint/2010/main" val="203909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051720" y="274638"/>
            <a:ext cx="6635080" cy="1570186"/>
          </a:xfrm>
        </p:spPr>
        <p:txBody>
          <a:bodyPr/>
          <a:lstStyle/>
          <a:p>
            <a:r>
              <a:rPr lang="en-US" sz="3200">
                <a:solidFill>
                  <a:srgbClr val="FF6600"/>
                </a:solidFill>
                <a:latin typeface="Arial Black"/>
                <a:cs typeface="Arial Black"/>
              </a:rPr>
              <a:t>Sight Singing Example #2</a:t>
            </a:r>
          </a:p>
        </p:txBody>
      </p:sp>
      <p:sp>
        <p:nvSpPr>
          <p:cNvPr id="3075" name="Espace réservé du contenu 2"/>
          <p:cNvSpPr>
            <a:spLocks noGrp="1"/>
          </p:cNvSpPr>
          <p:nvPr>
            <p:ph idx="1"/>
          </p:nvPr>
        </p:nvSpPr>
        <p:spPr>
          <a:xfrm>
            <a:off x="2051720" y="1556792"/>
            <a:ext cx="6615112" cy="4886003"/>
          </a:xfrm>
        </p:spPr>
        <p:txBody>
          <a:bodyPr/>
          <a:lstStyle/>
          <a:p>
            <a:pPr marL="0" indent="0">
              <a:buNone/>
            </a:pPr>
            <a:endParaRPr lang="en-US" sz="1000" dirty="0">
              <a:latin typeface="Wide Latin"/>
              <a:cs typeface="Wide Latin"/>
              <a:sym typeface="Wingdings"/>
            </a:endParaRPr>
          </a:p>
          <a:p>
            <a:pPr marL="0" indent="0">
              <a:buNone/>
            </a:pPr>
            <a:endParaRPr lang="en-US" sz="1800" dirty="0">
              <a:sym typeface="Wingdings"/>
            </a:endParaRPr>
          </a:p>
          <a:p>
            <a:pPr marL="0" indent="0">
              <a:buNone/>
            </a:pPr>
            <a:endParaRPr lang="fr-CA" sz="1400" dirty="0">
              <a:sym typeface="Wingdings"/>
            </a:endParaRPr>
          </a:p>
        </p:txBody>
      </p:sp>
      <p:pic>
        <p:nvPicPr>
          <p:cNvPr id="2" name="Picture 1" descr="Example 2 Lesson 4 Stem chang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052736"/>
            <a:ext cx="7740352" cy="10441160"/>
          </a:xfrm>
          <a:prstGeom prst="rect">
            <a:avLst/>
          </a:prstGeom>
        </p:spPr>
      </p:pic>
    </p:spTree>
    <p:extLst>
      <p:ext uri="{BB962C8B-B14F-4D97-AF65-F5344CB8AC3E}">
        <p14:creationId xmlns:p14="http://schemas.microsoft.com/office/powerpoint/2010/main" val="788676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23728" y="260648"/>
            <a:ext cx="6615112" cy="1143000"/>
          </a:xfrm>
        </p:spPr>
        <p:txBody>
          <a:bodyPr/>
          <a:lstStyle/>
          <a:p>
            <a:r>
              <a:rPr lang="en-US" sz="2400" b="1" u="sng">
                <a:solidFill>
                  <a:srgbClr val="FF6600"/>
                </a:solidFill>
                <a:latin typeface="Arial Black"/>
                <a:cs typeface="Arial Black"/>
              </a:rPr>
              <a:t>Sight Singing Exercise</a:t>
            </a:r>
            <a:br>
              <a:rPr lang="en-US" sz="2400" b="1" u="sng">
                <a:solidFill>
                  <a:srgbClr val="FF6600"/>
                </a:solidFill>
                <a:latin typeface="Arial Black"/>
                <a:cs typeface="Arial Black"/>
              </a:rPr>
            </a:br>
            <a:r>
              <a:rPr lang="en-US" sz="2400" b="1" u="sng">
                <a:solidFill>
                  <a:srgbClr val="FF6600"/>
                </a:solidFill>
                <a:latin typeface="Arial Black"/>
                <a:cs typeface="Arial Black"/>
              </a:rPr>
              <a:t>Day 2 Lesson 5</a:t>
            </a:r>
          </a:p>
        </p:txBody>
      </p:sp>
      <p:sp>
        <p:nvSpPr>
          <p:cNvPr id="3075" name="Espace réservé du contenu 2"/>
          <p:cNvSpPr>
            <a:spLocks noGrp="1"/>
          </p:cNvSpPr>
          <p:nvPr>
            <p:ph idx="1"/>
          </p:nvPr>
        </p:nvSpPr>
        <p:spPr>
          <a:xfrm>
            <a:off x="2071688" y="1600200"/>
            <a:ext cx="6615112" cy="4525963"/>
          </a:xfrm>
        </p:spPr>
        <p:txBody>
          <a:bodyPr/>
          <a:lstStyle/>
          <a:p>
            <a:endParaRPr lang="en-US" sz="2400" dirty="0">
              <a:latin typeface="Jazz LET"/>
              <a:cs typeface="Jazz LET"/>
              <a:sym typeface="Wingdings"/>
            </a:endParaRPr>
          </a:p>
          <a:p>
            <a:endParaRPr lang="en-US" sz="2400" dirty="0">
              <a:latin typeface="Jazz LET"/>
              <a:cs typeface="Jazz LET"/>
              <a:sym typeface="Wingdings"/>
            </a:endParaRPr>
          </a:p>
        </p:txBody>
      </p:sp>
      <p:pic>
        <p:nvPicPr>
          <p:cNvPr id="2" name="Picture 1" descr="Ledger Line example  1 Lesson 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980728"/>
            <a:ext cx="7452320" cy="10081120"/>
          </a:xfrm>
          <a:prstGeom prst="rect">
            <a:avLst/>
          </a:prstGeom>
        </p:spPr>
      </p:pic>
    </p:spTree>
    <p:extLst>
      <p:ext uri="{BB962C8B-B14F-4D97-AF65-F5344CB8AC3E}">
        <p14:creationId xmlns:p14="http://schemas.microsoft.com/office/powerpoint/2010/main" val="3412424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9552" y="188640"/>
            <a:ext cx="8229600" cy="1628800"/>
          </a:xfrm>
        </p:spPr>
        <p:txBody>
          <a:bodyPr/>
          <a:lstStyle/>
          <a:p>
            <a:r>
              <a:rPr lang="en-US" sz="3600" b="1" u="sng" dirty="0">
                <a:solidFill>
                  <a:srgbClr val="FF6600"/>
                </a:solidFill>
                <a:latin typeface="Arial Black"/>
                <a:cs typeface="Arial Black"/>
              </a:rPr>
              <a:t>New Tool: </a:t>
            </a:r>
            <a:br>
              <a:rPr lang="en-US" sz="3600" b="1" u="sng" dirty="0">
                <a:solidFill>
                  <a:srgbClr val="FF6600"/>
                </a:solidFill>
                <a:latin typeface="Arial Black"/>
                <a:cs typeface="Arial Black"/>
              </a:rPr>
            </a:br>
            <a:r>
              <a:rPr lang="en-US" sz="3600" b="1" dirty="0">
                <a:solidFill>
                  <a:srgbClr val="FF6600"/>
                </a:solidFill>
                <a:latin typeface="Arial Black"/>
                <a:cs typeface="Arial Black"/>
              </a:rPr>
              <a:t>Varied But Comfortable DO</a:t>
            </a:r>
          </a:p>
        </p:txBody>
      </p:sp>
      <p:sp>
        <p:nvSpPr>
          <p:cNvPr id="5123" name="Espace réservé du contenu 2"/>
          <p:cNvSpPr>
            <a:spLocks noGrp="1"/>
          </p:cNvSpPr>
          <p:nvPr>
            <p:ph idx="1"/>
          </p:nvPr>
        </p:nvSpPr>
        <p:spPr>
          <a:xfrm>
            <a:off x="467544" y="1916832"/>
            <a:ext cx="8229600" cy="4392488"/>
          </a:xfrm>
        </p:spPr>
        <p:txBody>
          <a:bodyPr/>
          <a:lstStyle/>
          <a:p>
            <a:pPr marL="0" indent="0" algn="ctr">
              <a:buNone/>
            </a:pPr>
            <a:r>
              <a:rPr lang="en-US" sz="4400" dirty="0">
                <a:solidFill>
                  <a:schemeClr val="bg1"/>
                </a:solidFill>
              </a:rPr>
              <a:t>What is it?</a:t>
            </a:r>
          </a:p>
          <a:p>
            <a:pPr marL="0" indent="0" algn="ctr">
              <a:buNone/>
            </a:pPr>
            <a:r>
              <a:rPr lang="en-US" sz="4400" dirty="0">
                <a:solidFill>
                  <a:schemeClr val="bg1"/>
                </a:solidFill>
              </a:rPr>
              <a:t>Why do I use it?</a:t>
            </a:r>
          </a:p>
          <a:p>
            <a:pPr marL="0" indent="0" algn="ctr">
              <a:buNone/>
            </a:pPr>
            <a:r>
              <a:rPr lang="en-US" sz="4400" dirty="0">
                <a:solidFill>
                  <a:schemeClr val="bg1"/>
                </a:solidFill>
              </a:rPr>
              <a:t>When do I stop using it?</a:t>
            </a: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347272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916832"/>
          </a:xfrm>
        </p:spPr>
        <p:txBody>
          <a:bodyPr/>
          <a:lstStyle/>
          <a:p>
            <a:r>
              <a:rPr lang="en-US" sz="6000" b="1" u="sng" dirty="0">
                <a:solidFill>
                  <a:srgbClr val="FF6600"/>
                </a:solidFill>
                <a:latin typeface="Arial Black"/>
                <a:cs typeface="Arial Black"/>
              </a:rPr>
              <a:t>Poll #1:</a:t>
            </a:r>
          </a:p>
        </p:txBody>
      </p:sp>
      <p:sp>
        <p:nvSpPr>
          <p:cNvPr id="5123" name="Espace réservé du contenu 2"/>
          <p:cNvSpPr>
            <a:spLocks noGrp="1"/>
          </p:cNvSpPr>
          <p:nvPr>
            <p:ph idx="1"/>
          </p:nvPr>
        </p:nvSpPr>
        <p:spPr>
          <a:xfrm>
            <a:off x="323528" y="1340768"/>
            <a:ext cx="8229600" cy="5760640"/>
          </a:xfrm>
        </p:spPr>
        <p:txBody>
          <a:bodyPr/>
          <a:lstStyle/>
          <a:p>
            <a:pPr marL="0" indent="0" algn="ctr">
              <a:buNone/>
            </a:pPr>
            <a:r>
              <a:rPr lang="en-US" sz="5400" dirty="0">
                <a:solidFill>
                  <a:schemeClr val="bg1"/>
                </a:solidFill>
              </a:rPr>
              <a:t>Have you ever heard your children moan with dread when you said to pull out the sight singing books?</a:t>
            </a:r>
          </a:p>
        </p:txBody>
      </p:sp>
    </p:spTree>
    <p:extLst>
      <p:ext uri="{BB962C8B-B14F-4D97-AF65-F5344CB8AC3E}">
        <p14:creationId xmlns:p14="http://schemas.microsoft.com/office/powerpoint/2010/main" val="1213820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125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916832"/>
          </a:xfrm>
        </p:spPr>
        <p:txBody>
          <a:bodyPr/>
          <a:lstStyle/>
          <a:p>
            <a:r>
              <a:rPr lang="en-US" sz="4800" b="1" u="sng" dirty="0">
                <a:solidFill>
                  <a:srgbClr val="FF6600"/>
                </a:solidFill>
                <a:latin typeface="Arial Black"/>
                <a:cs typeface="Arial Black"/>
              </a:rPr>
              <a:t>New Tool:</a:t>
            </a:r>
            <a:r>
              <a:rPr lang="en-US" sz="4800" b="1" dirty="0">
                <a:solidFill>
                  <a:srgbClr val="FF6600"/>
                </a:solidFill>
                <a:latin typeface="Arial Black"/>
                <a:cs typeface="Arial Black"/>
              </a:rPr>
              <a:t> CHAOS</a:t>
            </a:r>
          </a:p>
        </p:txBody>
      </p:sp>
      <p:sp>
        <p:nvSpPr>
          <p:cNvPr id="5123" name="Espace réservé du contenu 2"/>
          <p:cNvSpPr>
            <a:spLocks noGrp="1"/>
          </p:cNvSpPr>
          <p:nvPr>
            <p:ph idx="1"/>
          </p:nvPr>
        </p:nvSpPr>
        <p:spPr>
          <a:xfrm>
            <a:off x="539552" y="1745432"/>
            <a:ext cx="8229600" cy="4419872"/>
          </a:xfrm>
        </p:spPr>
        <p:txBody>
          <a:bodyPr/>
          <a:lstStyle/>
          <a:p>
            <a:pPr marL="0" indent="0" algn="ctr">
              <a:buNone/>
            </a:pPr>
            <a:endParaRPr lang="en-US" dirty="0">
              <a:solidFill>
                <a:schemeClr val="bg1"/>
              </a:solidFill>
            </a:endParaRPr>
          </a:p>
          <a:p>
            <a:pPr marL="0" indent="0" algn="ctr">
              <a:buNone/>
            </a:pPr>
            <a:r>
              <a:rPr lang="en-US" dirty="0">
                <a:solidFill>
                  <a:schemeClr val="bg1"/>
                </a:solidFill>
              </a:rPr>
              <a:t>What is it?</a:t>
            </a:r>
          </a:p>
          <a:p>
            <a:pPr marL="0" indent="0" algn="ctr">
              <a:buNone/>
            </a:pPr>
            <a:r>
              <a:rPr lang="en-US" dirty="0">
                <a:solidFill>
                  <a:schemeClr val="bg1"/>
                </a:solidFill>
              </a:rPr>
              <a:t>Why do I use it?</a:t>
            </a:r>
          </a:p>
          <a:p>
            <a:pPr marL="0" indent="0" algn="ctr">
              <a:buNone/>
            </a:pPr>
            <a:r>
              <a:rPr lang="en-US" dirty="0">
                <a:solidFill>
                  <a:schemeClr val="bg1"/>
                </a:solidFill>
              </a:rPr>
              <a:t>Pitfalls:  Singing yourself in on the correct starting pitch.</a:t>
            </a:r>
          </a:p>
          <a:p>
            <a:pPr marL="0" indent="0" algn="ctr">
              <a:buNone/>
            </a:pPr>
            <a:r>
              <a:rPr lang="en-US" dirty="0">
                <a:solidFill>
                  <a:schemeClr val="bg1"/>
                </a:solidFill>
              </a:rPr>
              <a:t>When do I stop using it?</a:t>
            </a: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21736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wipe(down)">
                                      <p:cBhvr>
                                        <p:cTn id="7" dur="580">
                                          <p:stCondLst>
                                            <p:cond delay="0"/>
                                          </p:stCondLst>
                                        </p:cTn>
                                        <p:tgtEl>
                                          <p:spTgt spid="5123">
                                            <p:txEl>
                                              <p:pRg st="1" end="1"/>
                                            </p:txEl>
                                          </p:spTgt>
                                        </p:tgtEl>
                                      </p:cBhvr>
                                    </p:animEffect>
                                    <p:anim calcmode="lin" valueType="num">
                                      <p:cBhvr>
                                        <p:cTn id="8" dur="1822" tmFilter="0,0; 0.14,0.36; 0.43,0.73; 0.71,0.91; 1.0,1.0">
                                          <p:stCondLst>
                                            <p:cond delay="0"/>
                                          </p:stCondLst>
                                        </p:cTn>
                                        <p:tgtEl>
                                          <p:spTgt spid="512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3">
                                            <p:txEl>
                                              <p:pRg st="1" end="1"/>
                                            </p:txEl>
                                          </p:spTgt>
                                        </p:tgtEl>
                                      </p:cBhvr>
                                      <p:to x="100000" y="60000"/>
                                    </p:animScale>
                                    <p:animScale>
                                      <p:cBhvr>
                                        <p:cTn id="14" dur="166" decel="50000">
                                          <p:stCondLst>
                                            <p:cond delay="676"/>
                                          </p:stCondLst>
                                        </p:cTn>
                                        <p:tgtEl>
                                          <p:spTgt spid="5123">
                                            <p:txEl>
                                              <p:pRg st="1" end="1"/>
                                            </p:txEl>
                                          </p:spTgt>
                                        </p:tgtEl>
                                      </p:cBhvr>
                                      <p:to x="100000" y="100000"/>
                                    </p:animScale>
                                    <p:animScale>
                                      <p:cBhvr>
                                        <p:cTn id="15" dur="26">
                                          <p:stCondLst>
                                            <p:cond delay="1312"/>
                                          </p:stCondLst>
                                        </p:cTn>
                                        <p:tgtEl>
                                          <p:spTgt spid="5123">
                                            <p:txEl>
                                              <p:pRg st="1" end="1"/>
                                            </p:txEl>
                                          </p:spTgt>
                                        </p:tgtEl>
                                      </p:cBhvr>
                                      <p:to x="100000" y="80000"/>
                                    </p:animScale>
                                    <p:animScale>
                                      <p:cBhvr>
                                        <p:cTn id="16" dur="166" decel="50000">
                                          <p:stCondLst>
                                            <p:cond delay="1338"/>
                                          </p:stCondLst>
                                        </p:cTn>
                                        <p:tgtEl>
                                          <p:spTgt spid="5123">
                                            <p:txEl>
                                              <p:pRg st="1" end="1"/>
                                            </p:txEl>
                                          </p:spTgt>
                                        </p:tgtEl>
                                      </p:cBhvr>
                                      <p:to x="100000" y="100000"/>
                                    </p:animScale>
                                    <p:animScale>
                                      <p:cBhvr>
                                        <p:cTn id="17" dur="26">
                                          <p:stCondLst>
                                            <p:cond delay="1642"/>
                                          </p:stCondLst>
                                        </p:cTn>
                                        <p:tgtEl>
                                          <p:spTgt spid="5123">
                                            <p:txEl>
                                              <p:pRg st="1" end="1"/>
                                            </p:txEl>
                                          </p:spTgt>
                                        </p:tgtEl>
                                      </p:cBhvr>
                                      <p:to x="100000" y="90000"/>
                                    </p:animScale>
                                    <p:animScale>
                                      <p:cBhvr>
                                        <p:cTn id="18" dur="166" decel="50000">
                                          <p:stCondLst>
                                            <p:cond delay="1668"/>
                                          </p:stCondLst>
                                        </p:cTn>
                                        <p:tgtEl>
                                          <p:spTgt spid="5123">
                                            <p:txEl>
                                              <p:pRg st="1" end="1"/>
                                            </p:txEl>
                                          </p:spTgt>
                                        </p:tgtEl>
                                      </p:cBhvr>
                                      <p:to x="100000" y="100000"/>
                                    </p:animScale>
                                    <p:animScale>
                                      <p:cBhvr>
                                        <p:cTn id="19" dur="26">
                                          <p:stCondLst>
                                            <p:cond delay="1808"/>
                                          </p:stCondLst>
                                        </p:cTn>
                                        <p:tgtEl>
                                          <p:spTgt spid="5123">
                                            <p:txEl>
                                              <p:pRg st="1" end="1"/>
                                            </p:txEl>
                                          </p:spTgt>
                                        </p:tgtEl>
                                      </p:cBhvr>
                                      <p:to x="100000" y="95000"/>
                                    </p:animScale>
                                    <p:animScale>
                                      <p:cBhvr>
                                        <p:cTn id="20" dur="166" decel="50000">
                                          <p:stCondLst>
                                            <p:cond delay="1834"/>
                                          </p:stCondLst>
                                        </p:cTn>
                                        <p:tgtEl>
                                          <p:spTgt spid="512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Effect transition="in" filter="wipe(down)">
                                      <p:cBhvr>
                                        <p:cTn id="25" dur="580">
                                          <p:stCondLst>
                                            <p:cond delay="0"/>
                                          </p:stCondLst>
                                        </p:cTn>
                                        <p:tgtEl>
                                          <p:spTgt spid="5123">
                                            <p:txEl>
                                              <p:pRg st="2" end="2"/>
                                            </p:txEl>
                                          </p:spTgt>
                                        </p:tgtEl>
                                      </p:cBhvr>
                                    </p:animEffect>
                                    <p:anim calcmode="lin" valueType="num">
                                      <p:cBhvr>
                                        <p:cTn id="26" dur="1822" tmFilter="0,0; 0.14,0.36; 0.43,0.73; 0.71,0.91; 1.0,1.0">
                                          <p:stCondLst>
                                            <p:cond delay="0"/>
                                          </p:stCondLst>
                                        </p:cTn>
                                        <p:tgtEl>
                                          <p:spTgt spid="512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3">
                                            <p:txEl>
                                              <p:pRg st="2" end="2"/>
                                            </p:txEl>
                                          </p:spTgt>
                                        </p:tgtEl>
                                      </p:cBhvr>
                                      <p:to x="100000" y="60000"/>
                                    </p:animScale>
                                    <p:animScale>
                                      <p:cBhvr>
                                        <p:cTn id="32" dur="166" decel="50000">
                                          <p:stCondLst>
                                            <p:cond delay="676"/>
                                          </p:stCondLst>
                                        </p:cTn>
                                        <p:tgtEl>
                                          <p:spTgt spid="5123">
                                            <p:txEl>
                                              <p:pRg st="2" end="2"/>
                                            </p:txEl>
                                          </p:spTgt>
                                        </p:tgtEl>
                                      </p:cBhvr>
                                      <p:to x="100000" y="100000"/>
                                    </p:animScale>
                                    <p:animScale>
                                      <p:cBhvr>
                                        <p:cTn id="33" dur="26">
                                          <p:stCondLst>
                                            <p:cond delay="1312"/>
                                          </p:stCondLst>
                                        </p:cTn>
                                        <p:tgtEl>
                                          <p:spTgt spid="5123">
                                            <p:txEl>
                                              <p:pRg st="2" end="2"/>
                                            </p:txEl>
                                          </p:spTgt>
                                        </p:tgtEl>
                                      </p:cBhvr>
                                      <p:to x="100000" y="80000"/>
                                    </p:animScale>
                                    <p:animScale>
                                      <p:cBhvr>
                                        <p:cTn id="34" dur="166" decel="50000">
                                          <p:stCondLst>
                                            <p:cond delay="1338"/>
                                          </p:stCondLst>
                                        </p:cTn>
                                        <p:tgtEl>
                                          <p:spTgt spid="5123">
                                            <p:txEl>
                                              <p:pRg st="2" end="2"/>
                                            </p:txEl>
                                          </p:spTgt>
                                        </p:tgtEl>
                                      </p:cBhvr>
                                      <p:to x="100000" y="100000"/>
                                    </p:animScale>
                                    <p:animScale>
                                      <p:cBhvr>
                                        <p:cTn id="35" dur="26">
                                          <p:stCondLst>
                                            <p:cond delay="1642"/>
                                          </p:stCondLst>
                                        </p:cTn>
                                        <p:tgtEl>
                                          <p:spTgt spid="5123">
                                            <p:txEl>
                                              <p:pRg st="2" end="2"/>
                                            </p:txEl>
                                          </p:spTgt>
                                        </p:tgtEl>
                                      </p:cBhvr>
                                      <p:to x="100000" y="90000"/>
                                    </p:animScale>
                                    <p:animScale>
                                      <p:cBhvr>
                                        <p:cTn id="36" dur="166" decel="50000">
                                          <p:stCondLst>
                                            <p:cond delay="1668"/>
                                          </p:stCondLst>
                                        </p:cTn>
                                        <p:tgtEl>
                                          <p:spTgt spid="5123">
                                            <p:txEl>
                                              <p:pRg st="2" end="2"/>
                                            </p:txEl>
                                          </p:spTgt>
                                        </p:tgtEl>
                                      </p:cBhvr>
                                      <p:to x="100000" y="100000"/>
                                    </p:animScale>
                                    <p:animScale>
                                      <p:cBhvr>
                                        <p:cTn id="37" dur="26">
                                          <p:stCondLst>
                                            <p:cond delay="1808"/>
                                          </p:stCondLst>
                                        </p:cTn>
                                        <p:tgtEl>
                                          <p:spTgt spid="5123">
                                            <p:txEl>
                                              <p:pRg st="2" end="2"/>
                                            </p:txEl>
                                          </p:spTgt>
                                        </p:tgtEl>
                                      </p:cBhvr>
                                      <p:to x="100000" y="95000"/>
                                    </p:animScale>
                                    <p:animScale>
                                      <p:cBhvr>
                                        <p:cTn id="38" dur="166" decel="50000">
                                          <p:stCondLst>
                                            <p:cond delay="1834"/>
                                          </p:stCondLst>
                                        </p:cTn>
                                        <p:tgtEl>
                                          <p:spTgt spid="512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123">
                                            <p:txEl>
                                              <p:pRg st="3" end="3"/>
                                            </p:txEl>
                                          </p:spTgt>
                                        </p:tgtEl>
                                        <p:attrNameLst>
                                          <p:attrName>style.visibility</p:attrName>
                                        </p:attrNameLst>
                                      </p:cBhvr>
                                      <p:to>
                                        <p:strVal val="visible"/>
                                      </p:to>
                                    </p:set>
                                    <p:animEffect transition="in" filter="wipe(down)">
                                      <p:cBhvr>
                                        <p:cTn id="43" dur="580">
                                          <p:stCondLst>
                                            <p:cond delay="0"/>
                                          </p:stCondLst>
                                        </p:cTn>
                                        <p:tgtEl>
                                          <p:spTgt spid="5123">
                                            <p:txEl>
                                              <p:pRg st="3" end="3"/>
                                            </p:txEl>
                                          </p:spTgt>
                                        </p:tgtEl>
                                      </p:cBhvr>
                                    </p:animEffect>
                                    <p:anim calcmode="lin" valueType="num">
                                      <p:cBhvr>
                                        <p:cTn id="44" dur="1822" tmFilter="0,0; 0.14,0.36; 0.43,0.73; 0.71,0.91; 1.0,1.0">
                                          <p:stCondLst>
                                            <p:cond delay="0"/>
                                          </p:stCondLst>
                                        </p:cTn>
                                        <p:tgtEl>
                                          <p:spTgt spid="512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3">
                                            <p:txEl>
                                              <p:pRg st="3" end="3"/>
                                            </p:txEl>
                                          </p:spTgt>
                                        </p:tgtEl>
                                      </p:cBhvr>
                                      <p:to x="100000" y="60000"/>
                                    </p:animScale>
                                    <p:animScale>
                                      <p:cBhvr>
                                        <p:cTn id="50" dur="166" decel="50000">
                                          <p:stCondLst>
                                            <p:cond delay="676"/>
                                          </p:stCondLst>
                                        </p:cTn>
                                        <p:tgtEl>
                                          <p:spTgt spid="5123">
                                            <p:txEl>
                                              <p:pRg st="3" end="3"/>
                                            </p:txEl>
                                          </p:spTgt>
                                        </p:tgtEl>
                                      </p:cBhvr>
                                      <p:to x="100000" y="100000"/>
                                    </p:animScale>
                                    <p:animScale>
                                      <p:cBhvr>
                                        <p:cTn id="51" dur="26">
                                          <p:stCondLst>
                                            <p:cond delay="1312"/>
                                          </p:stCondLst>
                                        </p:cTn>
                                        <p:tgtEl>
                                          <p:spTgt spid="5123">
                                            <p:txEl>
                                              <p:pRg st="3" end="3"/>
                                            </p:txEl>
                                          </p:spTgt>
                                        </p:tgtEl>
                                      </p:cBhvr>
                                      <p:to x="100000" y="80000"/>
                                    </p:animScale>
                                    <p:animScale>
                                      <p:cBhvr>
                                        <p:cTn id="52" dur="166" decel="50000">
                                          <p:stCondLst>
                                            <p:cond delay="1338"/>
                                          </p:stCondLst>
                                        </p:cTn>
                                        <p:tgtEl>
                                          <p:spTgt spid="5123">
                                            <p:txEl>
                                              <p:pRg st="3" end="3"/>
                                            </p:txEl>
                                          </p:spTgt>
                                        </p:tgtEl>
                                      </p:cBhvr>
                                      <p:to x="100000" y="100000"/>
                                    </p:animScale>
                                    <p:animScale>
                                      <p:cBhvr>
                                        <p:cTn id="53" dur="26">
                                          <p:stCondLst>
                                            <p:cond delay="1642"/>
                                          </p:stCondLst>
                                        </p:cTn>
                                        <p:tgtEl>
                                          <p:spTgt spid="5123">
                                            <p:txEl>
                                              <p:pRg st="3" end="3"/>
                                            </p:txEl>
                                          </p:spTgt>
                                        </p:tgtEl>
                                      </p:cBhvr>
                                      <p:to x="100000" y="90000"/>
                                    </p:animScale>
                                    <p:animScale>
                                      <p:cBhvr>
                                        <p:cTn id="54" dur="166" decel="50000">
                                          <p:stCondLst>
                                            <p:cond delay="1668"/>
                                          </p:stCondLst>
                                        </p:cTn>
                                        <p:tgtEl>
                                          <p:spTgt spid="5123">
                                            <p:txEl>
                                              <p:pRg st="3" end="3"/>
                                            </p:txEl>
                                          </p:spTgt>
                                        </p:tgtEl>
                                      </p:cBhvr>
                                      <p:to x="100000" y="100000"/>
                                    </p:animScale>
                                    <p:animScale>
                                      <p:cBhvr>
                                        <p:cTn id="55" dur="26">
                                          <p:stCondLst>
                                            <p:cond delay="1808"/>
                                          </p:stCondLst>
                                        </p:cTn>
                                        <p:tgtEl>
                                          <p:spTgt spid="5123">
                                            <p:txEl>
                                              <p:pRg st="3" end="3"/>
                                            </p:txEl>
                                          </p:spTgt>
                                        </p:tgtEl>
                                      </p:cBhvr>
                                      <p:to x="100000" y="95000"/>
                                    </p:animScale>
                                    <p:animScale>
                                      <p:cBhvr>
                                        <p:cTn id="56" dur="166" decel="50000">
                                          <p:stCondLst>
                                            <p:cond delay="1834"/>
                                          </p:stCondLst>
                                        </p:cTn>
                                        <p:tgtEl>
                                          <p:spTgt spid="512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123">
                                            <p:txEl>
                                              <p:pRg st="4" end="4"/>
                                            </p:txEl>
                                          </p:spTgt>
                                        </p:tgtEl>
                                        <p:attrNameLst>
                                          <p:attrName>style.visibility</p:attrName>
                                        </p:attrNameLst>
                                      </p:cBhvr>
                                      <p:to>
                                        <p:strVal val="visible"/>
                                      </p:to>
                                    </p:set>
                                    <p:animEffect transition="in" filter="wipe(down)">
                                      <p:cBhvr>
                                        <p:cTn id="61" dur="580">
                                          <p:stCondLst>
                                            <p:cond delay="0"/>
                                          </p:stCondLst>
                                        </p:cTn>
                                        <p:tgtEl>
                                          <p:spTgt spid="5123">
                                            <p:txEl>
                                              <p:pRg st="4" end="4"/>
                                            </p:txEl>
                                          </p:spTgt>
                                        </p:tgtEl>
                                      </p:cBhvr>
                                    </p:animEffect>
                                    <p:anim calcmode="lin" valueType="num">
                                      <p:cBhvr>
                                        <p:cTn id="62" dur="1822" tmFilter="0,0; 0.14,0.36; 0.43,0.73; 0.71,0.91; 1.0,1.0">
                                          <p:stCondLst>
                                            <p:cond delay="0"/>
                                          </p:stCondLst>
                                        </p:cTn>
                                        <p:tgtEl>
                                          <p:spTgt spid="512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12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12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12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12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123">
                                            <p:txEl>
                                              <p:pRg st="4" end="4"/>
                                            </p:txEl>
                                          </p:spTgt>
                                        </p:tgtEl>
                                      </p:cBhvr>
                                      <p:to x="100000" y="60000"/>
                                    </p:animScale>
                                    <p:animScale>
                                      <p:cBhvr>
                                        <p:cTn id="68" dur="166" decel="50000">
                                          <p:stCondLst>
                                            <p:cond delay="676"/>
                                          </p:stCondLst>
                                        </p:cTn>
                                        <p:tgtEl>
                                          <p:spTgt spid="5123">
                                            <p:txEl>
                                              <p:pRg st="4" end="4"/>
                                            </p:txEl>
                                          </p:spTgt>
                                        </p:tgtEl>
                                      </p:cBhvr>
                                      <p:to x="100000" y="100000"/>
                                    </p:animScale>
                                    <p:animScale>
                                      <p:cBhvr>
                                        <p:cTn id="69" dur="26">
                                          <p:stCondLst>
                                            <p:cond delay="1312"/>
                                          </p:stCondLst>
                                        </p:cTn>
                                        <p:tgtEl>
                                          <p:spTgt spid="5123">
                                            <p:txEl>
                                              <p:pRg st="4" end="4"/>
                                            </p:txEl>
                                          </p:spTgt>
                                        </p:tgtEl>
                                      </p:cBhvr>
                                      <p:to x="100000" y="80000"/>
                                    </p:animScale>
                                    <p:animScale>
                                      <p:cBhvr>
                                        <p:cTn id="70" dur="166" decel="50000">
                                          <p:stCondLst>
                                            <p:cond delay="1338"/>
                                          </p:stCondLst>
                                        </p:cTn>
                                        <p:tgtEl>
                                          <p:spTgt spid="5123">
                                            <p:txEl>
                                              <p:pRg st="4" end="4"/>
                                            </p:txEl>
                                          </p:spTgt>
                                        </p:tgtEl>
                                      </p:cBhvr>
                                      <p:to x="100000" y="100000"/>
                                    </p:animScale>
                                    <p:animScale>
                                      <p:cBhvr>
                                        <p:cTn id="71" dur="26">
                                          <p:stCondLst>
                                            <p:cond delay="1642"/>
                                          </p:stCondLst>
                                        </p:cTn>
                                        <p:tgtEl>
                                          <p:spTgt spid="5123">
                                            <p:txEl>
                                              <p:pRg st="4" end="4"/>
                                            </p:txEl>
                                          </p:spTgt>
                                        </p:tgtEl>
                                      </p:cBhvr>
                                      <p:to x="100000" y="90000"/>
                                    </p:animScale>
                                    <p:animScale>
                                      <p:cBhvr>
                                        <p:cTn id="72" dur="166" decel="50000">
                                          <p:stCondLst>
                                            <p:cond delay="1668"/>
                                          </p:stCondLst>
                                        </p:cTn>
                                        <p:tgtEl>
                                          <p:spTgt spid="5123">
                                            <p:txEl>
                                              <p:pRg st="4" end="4"/>
                                            </p:txEl>
                                          </p:spTgt>
                                        </p:tgtEl>
                                      </p:cBhvr>
                                      <p:to x="100000" y="100000"/>
                                    </p:animScale>
                                    <p:animScale>
                                      <p:cBhvr>
                                        <p:cTn id="73" dur="26">
                                          <p:stCondLst>
                                            <p:cond delay="1808"/>
                                          </p:stCondLst>
                                        </p:cTn>
                                        <p:tgtEl>
                                          <p:spTgt spid="5123">
                                            <p:txEl>
                                              <p:pRg st="4" end="4"/>
                                            </p:txEl>
                                          </p:spTgt>
                                        </p:tgtEl>
                                      </p:cBhvr>
                                      <p:to x="100000" y="95000"/>
                                    </p:animScale>
                                    <p:animScale>
                                      <p:cBhvr>
                                        <p:cTn id="74" dur="166" decel="50000">
                                          <p:stCondLst>
                                            <p:cond delay="1834"/>
                                          </p:stCondLst>
                                        </p:cTn>
                                        <p:tgtEl>
                                          <p:spTgt spid="512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404664"/>
            <a:ext cx="8229600" cy="1916832"/>
          </a:xfrm>
        </p:spPr>
        <p:txBody>
          <a:bodyPr/>
          <a:lstStyle/>
          <a:p>
            <a:r>
              <a:rPr lang="en-US" sz="2000" b="1" dirty="0">
                <a:solidFill>
                  <a:srgbClr val="FF6600"/>
                </a:solidFill>
                <a:latin typeface="Arial Black"/>
                <a:cs typeface="Arial Black"/>
              </a:rPr>
              <a:t>This is a video of my 6th graders learning CHAOS.</a:t>
            </a:r>
            <a:br>
              <a:rPr lang="en-US" sz="2000" b="1" dirty="0">
                <a:solidFill>
                  <a:srgbClr val="FF6600"/>
                </a:solidFill>
                <a:latin typeface="Arial Black"/>
                <a:cs typeface="Arial Black"/>
              </a:rPr>
            </a:br>
            <a:r>
              <a:rPr lang="en-US" sz="2000" b="1" dirty="0">
                <a:solidFill>
                  <a:srgbClr val="FF6600"/>
                </a:solidFill>
                <a:latin typeface="Arial Black"/>
                <a:cs typeface="Arial Black"/>
              </a:rPr>
              <a:t>At the 3 min 46 second mark, they used CHAOS! for the first time.  I had just taught the principles of it.  </a:t>
            </a:r>
            <a:br>
              <a:rPr lang="en-US" sz="2000" b="1" dirty="0">
                <a:solidFill>
                  <a:srgbClr val="008000"/>
                </a:solidFill>
                <a:latin typeface="Arial Black"/>
                <a:cs typeface="Arial Black"/>
              </a:rPr>
            </a:br>
            <a:endParaRPr lang="en-US" sz="2000" b="1" dirty="0">
              <a:solidFill>
                <a:srgbClr val="008000"/>
              </a:solidFill>
              <a:latin typeface="Arial Black"/>
              <a:cs typeface="Arial Black"/>
            </a:endParaRPr>
          </a:p>
        </p:txBody>
      </p:sp>
      <p:sp>
        <p:nvSpPr>
          <p:cNvPr id="5123" name="Espace réservé du contenu 2"/>
          <p:cNvSpPr>
            <a:spLocks noGrp="1"/>
          </p:cNvSpPr>
          <p:nvPr>
            <p:ph idx="1"/>
          </p:nvPr>
        </p:nvSpPr>
        <p:spPr>
          <a:xfrm>
            <a:off x="539552" y="1916832"/>
            <a:ext cx="8229600" cy="3888432"/>
          </a:xfrm>
        </p:spPr>
        <p:txBody>
          <a:bodyPr/>
          <a:lstStyle/>
          <a:p>
            <a:pPr marL="0" indent="0" algn="ctr">
              <a:buNone/>
            </a:pPr>
            <a:endParaRPr lang="fr-CA" sz="4400" dirty="0">
              <a:solidFill>
                <a:srgbClr val="FF6600"/>
              </a:solidFill>
            </a:endParaRPr>
          </a:p>
          <a:p>
            <a:pPr marL="0" indent="0" algn="ctr">
              <a:buNone/>
            </a:pPr>
            <a:endParaRPr lang="fr-CA" sz="4400" dirty="0">
              <a:solidFill>
                <a:srgbClr val="FF6600"/>
              </a:solidFill>
            </a:endParaRPr>
          </a:p>
          <a:p>
            <a:pPr marL="0" indent="0" algn="ctr">
              <a:buNone/>
            </a:pPr>
            <a:r>
              <a:rPr lang="fr-CA" sz="4400" dirty="0">
                <a:solidFill>
                  <a:srgbClr val="FF6600"/>
                </a:solidFill>
              </a:rPr>
              <a:t>Click the </a:t>
            </a:r>
            <a:r>
              <a:rPr lang="fr-CA" sz="4400" dirty="0" err="1">
                <a:solidFill>
                  <a:srgbClr val="FF6600"/>
                </a:solidFill>
              </a:rPr>
              <a:t>link</a:t>
            </a:r>
            <a:r>
              <a:rPr lang="fr-CA" sz="4400" dirty="0">
                <a:solidFill>
                  <a:srgbClr val="FF6600"/>
                </a:solidFill>
              </a:rPr>
              <a:t>! </a:t>
            </a:r>
          </a:p>
          <a:p>
            <a:pPr marL="0" indent="0" algn="ctr">
              <a:buNone/>
            </a:pPr>
            <a:r>
              <a:rPr lang="nl-NL" dirty="0">
                <a:solidFill>
                  <a:schemeClr val="bg1"/>
                </a:solidFill>
                <a:hlinkClick r:id="rId3">
                  <a:extLst>
                    <a:ext uri="{A12FA001-AC4F-418D-AE19-62706E023703}">
                      <ahyp:hlinkClr xmlns:ahyp="http://schemas.microsoft.com/office/drawing/2018/hyperlinkcolor" val="tx"/>
                    </a:ext>
                  </a:extLst>
                </a:hlinkClick>
              </a:rPr>
              <a:t>Video of First Day of Chaos with 6th graders</a:t>
            </a:r>
            <a:endParaRPr lang="nl-NL" dirty="0">
              <a:solidFill>
                <a:schemeClr val="bg1"/>
              </a:solidFill>
            </a:endParaRPr>
          </a:p>
          <a:p>
            <a:pPr marL="0" indent="0" algn="ctr">
              <a:buNone/>
            </a:pPr>
            <a:endParaRPr lang="nl-NL" sz="6000" dirty="0">
              <a:solidFill>
                <a:schemeClr val="bg1"/>
              </a:solidFill>
            </a:endParaRPr>
          </a:p>
          <a:p>
            <a:pPr marL="0" indent="0" algn="ctr">
              <a:buNone/>
            </a:pPr>
            <a:endParaRPr lang="fr-CA" sz="6000" dirty="0">
              <a:solidFill>
                <a:schemeClr val="bg1"/>
              </a:solidFill>
            </a:endParaRPr>
          </a:p>
          <a:p>
            <a:pPr marL="0" indent="0">
              <a:buNone/>
            </a:pPr>
            <a:endParaRPr lang="fr-CA" sz="2400" dirty="0">
              <a:solidFill>
                <a:schemeClr val="bg1"/>
              </a:solidFill>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1466645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196752"/>
          </a:xfrm>
        </p:spPr>
        <p:txBody>
          <a:bodyPr/>
          <a:lstStyle/>
          <a:p>
            <a:r>
              <a:rPr lang="en-US" sz="3600" b="1" u="sng" dirty="0">
                <a:solidFill>
                  <a:srgbClr val="FF6600"/>
                </a:solidFill>
                <a:latin typeface="Arial Black"/>
                <a:cs typeface="Arial Black"/>
              </a:rPr>
              <a:t>CHAOS – What Is It?</a:t>
            </a:r>
            <a:endParaRPr lang="en-US" sz="3600" b="1" u="sng" dirty="0">
              <a:solidFill>
                <a:srgbClr val="008000"/>
              </a:solidFill>
              <a:latin typeface="Arial Black"/>
              <a:cs typeface="Arial Black"/>
            </a:endParaRPr>
          </a:p>
        </p:txBody>
      </p:sp>
      <p:sp>
        <p:nvSpPr>
          <p:cNvPr id="5123" name="Espace réservé du contenu 2"/>
          <p:cNvSpPr>
            <a:spLocks noGrp="1"/>
          </p:cNvSpPr>
          <p:nvPr>
            <p:ph idx="1"/>
          </p:nvPr>
        </p:nvSpPr>
        <p:spPr>
          <a:xfrm>
            <a:off x="611560" y="1124744"/>
            <a:ext cx="8229600" cy="5001419"/>
          </a:xfrm>
        </p:spPr>
        <p:txBody>
          <a:bodyPr/>
          <a:lstStyle/>
          <a:p>
            <a:r>
              <a:rPr lang="fr-CA" sz="2000" dirty="0" err="1">
                <a:solidFill>
                  <a:schemeClr val="bg1"/>
                </a:solidFill>
              </a:rPr>
              <a:t>Well</a:t>
            </a:r>
            <a:r>
              <a:rPr lang="fr-CA" sz="2000" dirty="0">
                <a:solidFill>
                  <a:schemeClr val="bg1"/>
                </a:solidFill>
              </a:rPr>
              <a:t>, if </a:t>
            </a:r>
            <a:r>
              <a:rPr lang="fr-CA" sz="2000" dirty="0" err="1">
                <a:solidFill>
                  <a:schemeClr val="bg1"/>
                </a:solidFill>
              </a:rPr>
              <a:t>you</a:t>
            </a:r>
            <a:r>
              <a:rPr lang="fr-CA" sz="2000" dirty="0">
                <a:solidFill>
                  <a:schemeClr val="bg1"/>
                </a:solidFill>
              </a:rPr>
              <a:t> </a:t>
            </a:r>
            <a:r>
              <a:rPr lang="fr-CA" sz="2000" dirty="0" err="1">
                <a:solidFill>
                  <a:schemeClr val="bg1"/>
                </a:solidFill>
              </a:rPr>
              <a:t>teach</a:t>
            </a:r>
            <a:r>
              <a:rPr lang="fr-CA" sz="2000" dirty="0">
                <a:solidFill>
                  <a:schemeClr val="bg1"/>
                </a:solidFill>
              </a:rPr>
              <a:t> middle </a:t>
            </a:r>
            <a:r>
              <a:rPr lang="fr-CA" sz="2000" dirty="0" err="1">
                <a:solidFill>
                  <a:schemeClr val="bg1"/>
                </a:solidFill>
              </a:rPr>
              <a:t>school</a:t>
            </a:r>
            <a:r>
              <a:rPr lang="fr-CA" sz="2000" dirty="0">
                <a:solidFill>
                  <a:schemeClr val="bg1"/>
                </a:solidFill>
              </a:rPr>
              <a:t>, </a:t>
            </a:r>
            <a:r>
              <a:rPr lang="fr-CA" sz="2000" dirty="0" err="1">
                <a:solidFill>
                  <a:schemeClr val="bg1"/>
                </a:solidFill>
              </a:rPr>
              <a:t>you</a:t>
            </a:r>
            <a:r>
              <a:rPr lang="fr-CA" sz="2000" dirty="0">
                <a:solidFill>
                  <a:schemeClr val="bg1"/>
                </a:solidFill>
              </a:rPr>
              <a:t> </a:t>
            </a:r>
            <a:r>
              <a:rPr lang="fr-CA" sz="2000" dirty="0" err="1">
                <a:solidFill>
                  <a:schemeClr val="bg1"/>
                </a:solidFill>
              </a:rPr>
              <a:t>already</a:t>
            </a:r>
            <a:r>
              <a:rPr lang="fr-CA" sz="2000" dirty="0">
                <a:solidFill>
                  <a:schemeClr val="bg1"/>
                </a:solidFill>
              </a:rPr>
              <a:t> know about Chaos!  </a:t>
            </a:r>
            <a:r>
              <a:rPr lang="en-US" sz="2000" dirty="0">
                <a:solidFill>
                  <a:schemeClr val="bg1"/>
                </a:solidFill>
                <a:sym typeface="Wingdings"/>
              </a:rPr>
              <a:t></a:t>
            </a:r>
          </a:p>
          <a:p>
            <a:endParaRPr lang="en-US" sz="2000" dirty="0">
              <a:solidFill>
                <a:schemeClr val="bg1"/>
              </a:solidFill>
              <a:sym typeface="Wingdings"/>
            </a:endParaRPr>
          </a:p>
          <a:p>
            <a:r>
              <a:rPr lang="en-US" sz="2000" dirty="0">
                <a:solidFill>
                  <a:schemeClr val="bg1"/>
                </a:solidFill>
                <a:sym typeface="Wingdings"/>
              </a:rPr>
              <a:t>”Chaos” is highly structured (believe it or not) independent practice time that occurs once a Sight Singing example has been introduced and discussed.  </a:t>
            </a:r>
          </a:p>
          <a:p>
            <a:endParaRPr lang="en-US" sz="2000" dirty="0">
              <a:solidFill>
                <a:schemeClr val="bg1"/>
              </a:solidFill>
              <a:sym typeface="Wingdings"/>
            </a:endParaRPr>
          </a:p>
          <a:p>
            <a:r>
              <a:rPr lang="en-US" sz="2000" dirty="0">
                <a:solidFill>
                  <a:schemeClr val="bg1"/>
                </a:solidFill>
                <a:sym typeface="Wingdings"/>
              </a:rPr>
              <a:t>Once the “Chaos” period is over, you can discuss the example in more detail if necessary in order to guide them before they sing as a class. You could also give them a second period of “Chaos” before they sing the example as a group after the discussion.   </a:t>
            </a:r>
          </a:p>
          <a:p>
            <a:endParaRPr lang="en-US" sz="2000" dirty="0">
              <a:solidFill>
                <a:schemeClr val="bg1"/>
              </a:solidFill>
              <a:sym typeface="Wingdings"/>
            </a:endParaRPr>
          </a:p>
          <a:p>
            <a:r>
              <a:rPr lang="en-US" sz="2000" dirty="0">
                <a:solidFill>
                  <a:schemeClr val="bg1"/>
                </a:solidFill>
                <a:sym typeface="Wingdings"/>
              </a:rPr>
              <a:t>However, if the piece is quite simple, you can simply count them in after one round of “Chaos” and allow them to sing the example.  Right now, the examples are simple.  Later, we will take time to discuss specific survival strategies for the students to use.</a:t>
            </a: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24083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
                                        <p:tgtEl>
                                          <p:spTgt spid="5123">
                                            <p:txEl>
                                              <p:pRg st="0" end="0"/>
                                            </p:txEl>
                                          </p:spTgt>
                                        </p:tgtEl>
                                      </p:cBhvr>
                                    </p:animEffect>
                                    <p:anim calcmode="lin" valueType="num">
                                      <p:cBhvr>
                                        <p:cTn id="8" dur="4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1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1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1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Effect transition="in" filter="fade">
                                      <p:cBhvr>
                                        <p:cTn id="16" dur="100"/>
                                        <p:tgtEl>
                                          <p:spTgt spid="5123">
                                            <p:txEl>
                                              <p:pRg st="2" end="2"/>
                                            </p:txEl>
                                          </p:spTgt>
                                        </p:tgtEl>
                                      </p:cBhvr>
                                    </p:animEffect>
                                    <p:anim calcmode="lin" valueType="num">
                                      <p:cBhvr>
                                        <p:cTn id="17" dur="4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512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1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1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Effect transition="in" filter="fade">
                                      <p:cBhvr>
                                        <p:cTn id="25" dur="100"/>
                                        <p:tgtEl>
                                          <p:spTgt spid="5123">
                                            <p:txEl>
                                              <p:pRg st="4" end="4"/>
                                            </p:txEl>
                                          </p:spTgt>
                                        </p:tgtEl>
                                      </p:cBhvr>
                                    </p:animEffect>
                                    <p:anim calcmode="lin" valueType="num">
                                      <p:cBhvr>
                                        <p:cTn id="26" dur="4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512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12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12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5123">
                                            <p:txEl>
                                              <p:pRg st="6" end="6"/>
                                            </p:txEl>
                                          </p:spTgt>
                                        </p:tgtEl>
                                        <p:attrNameLst>
                                          <p:attrName>style.visibility</p:attrName>
                                        </p:attrNameLst>
                                      </p:cBhvr>
                                      <p:to>
                                        <p:strVal val="visible"/>
                                      </p:to>
                                    </p:set>
                                    <p:animEffect transition="in" filter="fade">
                                      <p:cBhvr>
                                        <p:cTn id="34" dur="100"/>
                                        <p:tgtEl>
                                          <p:spTgt spid="5123">
                                            <p:txEl>
                                              <p:pRg st="6" end="6"/>
                                            </p:txEl>
                                          </p:spTgt>
                                        </p:tgtEl>
                                      </p:cBhvr>
                                    </p:animEffect>
                                    <p:anim calcmode="lin" valueType="num">
                                      <p:cBhvr>
                                        <p:cTn id="35" dur="4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6" dur="400" fill="hold"/>
                                        <p:tgtEl>
                                          <p:spTgt spid="5123">
                                            <p:txEl>
                                              <p:pRg st="6" end="6"/>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12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12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116632"/>
            <a:ext cx="8229600" cy="1340768"/>
          </a:xfrm>
        </p:spPr>
        <p:txBody>
          <a:bodyPr/>
          <a:lstStyle/>
          <a:p>
            <a:r>
              <a:rPr lang="en-US" sz="3200" b="1" u="sng" dirty="0">
                <a:solidFill>
                  <a:srgbClr val="FF6600"/>
                </a:solidFill>
                <a:latin typeface="Arial Black"/>
                <a:cs typeface="Arial Black"/>
              </a:rPr>
              <a:t>CHAOS – The Rules</a:t>
            </a:r>
            <a:endParaRPr lang="en-US" sz="3200" b="1" u="sng" dirty="0">
              <a:solidFill>
                <a:srgbClr val="008000"/>
              </a:solidFill>
              <a:latin typeface="Arial Black"/>
              <a:cs typeface="Arial Black"/>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
        <p:nvSpPr>
          <p:cNvPr id="4" name="Content Placeholder 3"/>
          <p:cNvSpPr>
            <a:spLocks noGrp="1"/>
          </p:cNvSpPr>
          <p:nvPr>
            <p:ph idx="1"/>
          </p:nvPr>
        </p:nvSpPr>
        <p:spPr/>
        <p:txBody>
          <a:bodyPr/>
          <a:lstStyle/>
          <a:p>
            <a:pPr marL="514350" indent="-514350">
              <a:buAutoNum type="arabicParenR"/>
            </a:pPr>
            <a:r>
              <a:rPr lang="en-US" sz="2000" dirty="0">
                <a:solidFill>
                  <a:schemeClr val="bg1"/>
                </a:solidFill>
              </a:rPr>
              <a:t>Sing independently.</a:t>
            </a:r>
          </a:p>
          <a:p>
            <a:pPr marL="514350" indent="-514350">
              <a:buAutoNum type="arabicParenR"/>
            </a:pPr>
            <a:r>
              <a:rPr lang="en-US" sz="2000" dirty="0">
                <a:solidFill>
                  <a:schemeClr val="bg1"/>
                </a:solidFill>
              </a:rPr>
              <a:t>Everyone must sing, and you should sing at a normal volume at your own speed or pace.</a:t>
            </a:r>
          </a:p>
          <a:p>
            <a:pPr marL="514350" indent="-514350">
              <a:buAutoNum type="arabicParenR"/>
            </a:pPr>
            <a:r>
              <a:rPr lang="en-US" sz="2000" dirty="0">
                <a:solidFill>
                  <a:schemeClr val="bg1"/>
                </a:solidFill>
              </a:rPr>
              <a:t>Use Hand Signs.</a:t>
            </a:r>
          </a:p>
          <a:p>
            <a:pPr marL="514350" indent="-514350">
              <a:buAutoNum type="arabicParenR"/>
            </a:pPr>
            <a:r>
              <a:rPr lang="en-US" sz="2000" dirty="0">
                <a:solidFill>
                  <a:schemeClr val="bg1"/>
                </a:solidFill>
              </a:rPr>
              <a:t>Ignore everyone around you.  Create your own Bubble World.</a:t>
            </a:r>
          </a:p>
          <a:p>
            <a:pPr marL="514350" indent="-514350">
              <a:buAutoNum type="arabicParenR"/>
            </a:pPr>
            <a:r>
              <a:rPr lang="en-US" sz="2000" dirty="0">
                <a:solidFill>
                  <a:schemeClr val="bg1"/>
                </a:solidFill>
              </a:rPr>
              <a:t>Keep singing until I tell you to stop (usually about one minute). You must sing the entire time even if you sing it perfect the first time.  If you finish early, then go back and sing it again.</a:t>
            </a:r>
          </a:p>
          <a:p>
            <a:pPr marL="514350" indent="-514350">
              <a:buAutoNum type="arabicParenR"/>
            </a:pPr>
            <a:r>
              <a:rPr lang="en-US" sz="2000" dirty="0">
                <a:solidFill>
                  <a:schemeClr val="bg1"/>
                </a:solidFill>
              </a:rPr>
              <a:t>You aren’t allowed to sing with others or work together in any way.</a:t>
            </a:r>
          </a:p>
          <a:p>
            <a:pPr marL="514350" indent="-514350">
              <a:buAutoNum type="arabicParenR"/>
            </a:pPr>
            <a:r>
              <a:rPr lang="en-US" sz="2000" dirty="0">
                <a:solidFill>
                  <a:schemeClr val="bg1"/>
                </a:solidFill>
              </a:rPr>
              <a:t>If you encounter a difficult spot, go back and practice that spot until time is called.</a:t>
            </a:r>
          </a:p>
          <a:p>
            <a:pPr marL="514350" indent="-514350">
              <a:buAutoNum type="arabicParenR"/>
            </a:pPr>
            <a:r>
              <a:rPr lang="en-US" sz="2000" dirty="0">
                <a:solidFill>
                  <a:schemeClr val="bg1"/>
                </a:solidFill>
              </a:rPr>
              <a:t>The teacher will simply watch you work.  This is one of the ways you will receive your daily grade. </a:t>
            </a:r>
          </a:p>
          <a:p>
            <a:pPr marL="514350" indent="-514350">
              <a:buAutoNum type="arabicParenR"/>
            </a:pPr>
            <a:endParaRPr lang="en-US" sz="2000" dirty="0">
              <a:solidFill>
                <a:schemeClr val="bg1"/>
              </a:solidFill>
            </a:endParaRPr>
          </a:p>
        </p:txBody>
      </p:sp>
    </p:spTree>
    <p:extLst>
      <p:ext uri="{BB962C8B-B14F-4D97-AF65-F5344CB8AC3E}">
        <p14:creationId xmlns:p14="http://schemas.microsoft.com/office/powerpoint/2010/main" val="346491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1340768"/>
            <a:ext cx="8229600" cy="3744416"/>
          </a:xfrm>
        </p:spPr>
        <p:txBody>
          <a:bodyPr/>
          <a:lstStyle/>
          <a:p>
            <a:pPr marL="0" indent="0" algn="ctr">
              <a:buNone/>
            </a:pPr>
            <a:r>
              <a:rPr lang="en-US" sz="6000" b="1" u="sng">
                <a:solidFill>
                  <a:srgbClr val="FF6600"/>
                </a:solidFill>
                <a:latin typeface="Arial Black"/>
                <a:cs typeface="Arial Black"/>
              </a:rPr>
              <a:t>New Tool:</a:t>
            </a:r>
          </a:p>
          <a:p>
            <a:pPr marL="0" indent="0" algn="ctr">
              <a:buNone/>
            </a:pPr>
            <a:r>
              <a:rPr lang="en-US" sz="6000" b="1">
                <a:solidFill>
                  <a:srgbClr val="FF6600"/>
                </a:solidFill>
                <a:latin typeface="Arial Black"/>
                <a:cs typeface="Arial Black"/>
              </a:rPr>
              <a:t>Accents </a:t>
            </a:r>
          </a:p>
          <a:p>
            <a:pPr marL="0" indent="0" algn="ctr">
              <a:buNone/>
            </a:pPr>
            <a:r>
              <a:rPr lang="en-US" sz="6000" b="1">
                <a:solidFill>
                  <a:srgbClr val="FF6600"/>
                </a:solidFill>
                <a:latin typeface="Arial Black"/>
                <a:cs typeface="Arial Black"/>
              </a:rPr>
              <a:t>and </a:t>
            </a:r>
          </a:p>
          <a:p>
            <a:pPr marL="0" indent="0" algn="ctr">
              <a:buNone/>
            </a:pPr>
            <a:r>
              <a:rPr lang="en-US" sz="6000" b="1">
                <a:solidFill>
                  <a:srgbClr val="FF6600"/>
                </a:solidFill>
                <a:latin typeface="Arial Black"/>
                <a:cs typeface="Arial Black"/>
              </a:rPr>
              <a:t>Meter</a:t>
            </a:r>
            <a:endParaRPr lang="en-US" sz="6000">
              <a:solidFill>
                <a:schemeClr val="bg1"/>
              </a:solidFill>
              <a:latin typeface="Arial Black"/>
              <a:cs typeface="Arial Black"/>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617997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268760"/>
          </a:xfrm>
        </p:spPr>
        <p:txBody>
          <a:bodyPr/>
          <a:lstStyle/>
          <a:p>
            <a:r>
              <a:rPr lang="fr-CA" sz="2800" b="1" u="sng" dirty="0">
                <a:solidFill>
                  <a:srgbClr val="FF6600"/>
                </a:solidFill>
                <a:latin typeface="Arial Black"/>
                <a:cs typeface="Arial Black"/>
              </a:rPr>
              <a:t>ACCENTS and METER</a:t>
            </a:r>
          </a:p>
        </p:txBody>
      </p:sp>
      <p:sp>
        <p:nvSpPr>
          <p:cNvPr id="5123" name="Espace réservé du contenu 2"/>
          <p:cNvSpPr>
            <a:spLocks noGrp="1"/>
          </p:cNvSpPr>
          <p:nvPr>
            <p:ph idx="1"/>
          </p:nvPr>
        </p:nvSpPr>
        <p:spPr>
          <a:xfrm>
            <a:off x="539552" y="1484784"/>
            <a:ext cx="8229600" cy="4824536"/>
          </a:xfrm>
        </p:spPr>
        <p:txBody>
          <a:bodyPr/>
          <a:lstStyle/>
          <a:p>
            <a:pPr marL="0" indent="0" algn="ctr">
              <a:buNone/>
            </a:pPr>
            <a:r>
              <a:rPr lang="en-US" sz="2400" dirty="0">
                <a:solidFill>
                  <a:schemeClr val="bg1"/>
                </a:solidFill>
              </a:rPr>
              <a:t>Rhythm is easy by itself – use the rhythm exercises to establish solid accenting technique.</a:t>
            </a:r>
          </a:p>
          <a:p>
            <a:pPr marL="0" indent="0" algn="ctr">
              <a:buNone/>
            </a:pPr>
            <a:endParaRPr lang="en-US" sz="2400" dirty="0">
              <a:solidFill>
                <a:schemeClr val="bg1"/>
              </a:solidFill>
            </a:endParaRPr>
          </a:p>
          <a:p>
            <a:pPr marL="0" indent="0" algn="ctr">
              <a:buNone/>
            </a:pPr>
            <a:r>
              <a:rPr lang="en-US" sz="2400" dirty="0">
                <a:solidFill>
                  <a:schemeClr val="bg1"/>
                </a:solidFill>
              </a:rPr>
              <a:t>Revving of the voice</a:t>
            </a:r>
          </a:p>
          <a:p>
            <a:pPr marL="0" indent="0" algn="ctr">
              <a:buNone/>
            </a:pPr>
            <a:endParaRPr lang="en-US" sz="2400" dirty="0">
              <a:solidFill>
                <a:schemeClr val="bg1"/>
              </a:solidFill>
            </a:endParaRPr>
          </a:p>
          <a:p>
            <a:pPr marL="0" indent="0" algn="ctr">
              <a:buNone/>
            </a:pPr>
            <a:r>
              <a:rPr lang="en-US" sz="2400" dirty="0">
                <a:solidFill>
                  <a:schemeClr val="bg1"/>
                </a:solidFill>
              </a:rPr>
              <a:t>Taking the time to TEACH and PRACTICE counting in varied time signatures.</a:t>
            </a:r>
          </a:p>
          <a:p>
            <a:pPr marL="0" indent="0" algn="ctr">
              <a:buNone/>
            </a:pPr>
            <a:endParaRPr lang="en-US" sz="2400" dirty="0">
              <a:solidFill>
                <a:schemeClr val="bg1"/>
              </a:solidFill>
            </a:endParaRPr>
          </a:p>
          <a:p>
            <a:pPr marL="0" indent="0" algn="ctr">
              <a:buNone/>
            </a:pPr>
            <a:r>
              <a:rPr lang="en-US" sz="2400" dirty="0">
                <a:solidFill>
                  <a:schemeClr val="bg1"/>
                </a:solidFill>
              </a:rPr>
              <a:t>Counting yourself in.</a:t>
            </a:r>
          </a:p>
          <a:p>
            <a:pPr marL="0" indent="0" algn="ctr">
              <a:buNone/>
            </a:pPr>
            <a:endParaRPr lang="en-US" sz="2400" dirty="0">
              <a:solidFill>
                <a:schemeClr val="bg1"/>
              </a:solidFill>
            </a:endParaRPr>
          </a:p>
          <a:p>
            <a:pPr marL="0" indent="0" algn="ctr">
              <a:buNone/>
            </a:pPr>
            <a:r>
              <a:rPr lang="en-US" sz="2400" dirty="0">
                <a:solidFill>
                  <a:schemeClr val="bg1"/>
                </a:solidFill>
              </a:rPr>
              <a:t>Singing yourself in.</a:t>
            </a: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34841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decel="50000" fill="hold">
                                          <p:stCondLst>
                                            <p:cond delay="0"/>
                                          </p:stCondLst>
                                        </p:cTn>
                                        <p:tgtEl>
                                          <p:spTgt spid="512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12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p:cTn id="19" dur="500" decel="50000" fill="hold">
                                          <p:stCondLst>
                                            <p:cond delay="0"/>
                                          </p:stCondLst>
                                        </p:cTn>
                                        <p:tgtEl>
                                          <p:spTgt spid="512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12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12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512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12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12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12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12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p:cTn id="31" dur="500" decel="50000" fill="hold">
                                          <p:stCondLst>
                                            <p:cond delay="0"/>
                                          </p:stCondLst>
                                        </p:cTn>
                                        <p:tgtEl>
                                          <p:spTgt spid="5123">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123">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123">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5123">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123">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123">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123">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12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p:cTn id="43" dur="500" decel="50000" fill="hold">
                                          <p:stCondLst>
                                            <p:cond delay="0"/>
                                          </p:stCondLst>
                                        </p:cTn>
                                        <p:tgtEl>
                                          <p:spTgt spid="5123">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123">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123">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5123">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123">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123">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123">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12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p:cTn id="55" dur="500" decel="50000" fill="hold">
                                          <p:stCondLst>
                                            <p:cond delay="0"/>
                                          </p:stCondLst>
                                        </p:cTn>
                                        <p:tgtEl>
                                          <p:spTgt spid="5123">
                                            <p:txEl>
                                              <p:pRg st="8" end="8"/>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123">
                                            <p:txEl>
                                              <p:pRg st="8" end="8"/>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123">
                                            <p:txEl>
                                              <p:pRg st="8" end="8"/>
                                            </p:txEl>
                                          </p:spTgt>
                                        </p:tgtEl>
                                        <p:attrNameLst>
                                          <p:attrName>ppt_w</p:attrName>
                                        </p:attrNameLst>
                                      </p:cBhvr>
                                      <p:tavLst>
                                        <p:tav tm="0">
                                          <p:val>
                                            <p:strVal val="#ppt_w*.05"/>
                                          </p:val>
                                        </p:tav>
                                        <p:tav tm="100000">
                                          <p:val>
                                            <p:strVal val="#ppt_w"/>
                                          </p:val>
                                        </p:tav>
                                      </p:tavLst>
                                    </p:anim>
                                    <p:anim calcmode="lin" valueType="num">
                                      <p:cBhvr>
                                        <p:cTn id="58" dur="1000" fill="hold"/>
                                        <p:tgtEl>
                                          <p:spTgt spid="5123">
                                            <p:txEl>
                                              <p:pRg st="8" end="8"/>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123">
                                            <p:txEl>
                                              <p:pRg st="8" end="8"/>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123">
                                            <p:txEl>
                                              <p:pRg st="8" end="8"/>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123">
                                            <p:txEl>
                                              <p:pRg st="8" end="8"/>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cs typeface="Jazz LET"/>
                <a:sym typeface="Wingdings"/>
                <a:hlinkClick r:id="rId2"/>
              </a:rPr>
              <a:t>Video of me beginning to teach meter</a:t>
            </a:r>
            <a:endParaRPr lang="en-US" dirty="0">
              <a:cs typeface="Jazz LET"/>
              <a:sym typeface="Wingdings"/>
            </a:endParaRPr>
          </a:p>
          <a:p>
            <a:endParaRPr lang="en-US" dirty="0"/>
          </a:p>
          <a:p>
            <a:endParaRPr lang="en-US" dirty="0"/>
          </a:p>
        </p:txBody>
      </p:sp>
    </p:spTree>
    <p:extLst>
      <p:ext uri="{BB962C8B-B14F-4D97-AF65-F5344CB8AC3E}">
        <p14:creationId xmlns:p14="http://schemas.microsoft.com/office/powerpoint/2010/main" val="1277952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Warm up #3 Lesson 7 intro 3 time sig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16632"/>
            <a:ext cx="5299364" cy="6858000"/>
          </a:xfrm>
          <a:prstGeom prst="rect">
            <a:avLst/>
          </a:prstGeom>
        </p:spPr>
      </p:pic>
      <p:sp>
        <p:nvSpPr>
          <p:cNvPr id="3074" name="Titre 1"/>
          <p:cNvSpPr>
            <a:spLocks noGrp="1"/>
          </p:cNvSpPr>
          <p:nvPr>
            <p:ph type="title"/>
          </p:nvPr>
        </p:nvSpPr>
        <p:spPr>
          <a:xfrm>
            <a:off x="2123728" y="188640"/>
            <a:ext cx="6615112" cy="1143000"/>
          </a:xfrm>
        </p:spPr>
        <p:txBody>
          <a:bodyPr/>
          <a:lstStyle/>
          <a:p>
            <a:r>
              <a:rPr lang="en-US" sz="2000" b="1" u="sng" dirty="0">
                <a:solidFill>
                  <a:srgbClr val="FF6600"/>
                </a:solidFill>
                <a:latin typeface="Arial Black"/>
                <a:cs typeface="Arial Black"/>
              </a:rPr>
              <a:t>Written Warm Up: </a:t>
            </a:r>
            <a:br>
              <a:rPr lang="en-US" sz="2000" b="1" u="sng" dirty="0">
                <a:solidFill>
                  <a:srgbClr val="FF6600"/>
                </a:solidFill>
                <a:latin typeface="Arial Black"/>
                <a:cs typeface="Arial Black"/>
              </a:rPr>
            </a:br>
            <a:r>
              <a:rPr lang="en-US" sz="2000" b="1" dirty="0">
                <a:solidFill>
                  <a:srgbClr val="FF6600"/>
                </a:solidFill>
                <a:latin typeface="Arial Black"/>
                <a:cs typeface="Arial Black"/>
              </a:rPr>
              <a:t>Follow accent rules learned in Lesson 7</a:t>
            </a:r>
          </a:p>
        </p:txBody>
      </p:sp>
      <p:sp>
        <p:nvSpPr>
          <p:cNvPr id="3075" name="Espace réservé du contenu 2"/>
          <p:cNvSpPr>
            <a:spLocks noGrp="1"/>
          </p:cNvSpPr>
          <p:nvPr>
            <p:ph idx="1"/>
          </p:nvPr>
        </p:nvSpPr>
        <p:spPr>
          <a:xfrm>
            <a:off x="2071688" y="1600200"/>
            <a:ext cx="6615112" cy="4525963"/>
          </a:xfrm>
        </p:spPr>
        <p:txBody>
          <a:bodyPr/>
          <a:lstStyle/>
          <a:p>
            <a:endParaRPr lang="en-US" sz="2400" dirty="0">
              <a:latin typeface="Jazz LET"/>
              <a:cs typeface="Jazz LET"/>
              <a:sym typeface="Wingdings"/>
            </a:endParaRPr>
          </a:p>
          <a:p>
            <a:endParaRPr lang="en-US" sz="2400" dirty="0">
              <a:latin typeface="Jazz LET"/>
              <a:cs typeface="Jazz LET"/>
              <a:sym typeface="Wingdings"/>
            </a:endParaRPr>
          </a:p>
        </p:txBody>
      </p:sp>
    </p:spTree>
    <p:extLst>
      <p:ext uri="{BB962C8B-B14F-4D97-AF65-F5344CB8AC3E}">
        <p14:creationId xmlns:p14="http://schemas.microsoft.com/office/powerpoint/2010/main" val="3574155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051720" y="332656"/>
            <a:ext cx="6615112" cy="1143000"/>
          </a:xfrm>
        </p:spPr>
        <p:txBody>
          <a:bodyPr/>
          <a:lstStyle/>
          <a:p>
            <a:r>
              <a:rPr lang="en-US" sz="3600" b="1" u="sng" dirty="0">
                <a:solidFill>
                  <a:srgbClr val="FF6600"/>
                </a:solidFill>
                <a:latin typeface="Arial Black"/>
                <a:cs typeface="Arial Black"/>
              </a:rPr>
              <a:t>Group Rhythm Exercise</a:t>
            </a:r>
          </a:p>
        </p:txBody>
      </p:sp>
      <p:sp>
        <p:nvSpPr>
          <p:cNvPr id="3075" name="Espace réservé du contenu 2"/>
          <p:cNvSpPr>
            <a:spLocks noGrp="1"/>
          </p:cNvSpPr>
          <p:nvPr>
            <p:ph idx="1"/>
          </p:nvPr>
        </p:nvSpPr>
        <p:spPr>
          <a:xfrm>
            <a:off x="2071688" y="1600200"/>
            <a:ext cx="6615112" cy="4525963"/>
          </a:xfrm>
        </p:spPr>
        <p:txBody>
          <a:bodyPr/>
          <a:lstStyle/>
          <a:p>
            <a:endParaRPr lang="en-US" sz="2400" dirty="0">
              <a:cs typeface="Chalkboard"/>
              <a:sym typeface="Wingdings"/>
            </a:endParaRPr>
          </a:p>
          <a:p>
            <a:endParaRPr lang="en-US" sz="2400" dirty="0">
              <a:cs typeface="Chalkboard"/>
              <a:sym typeface="Wingdings"/>
            </a:endParaRPr>
          </a:p>
        </p:txBody>
      </p:sp>
      <p:pic>
        <p:nvPicPr>
          <p:cNvPr id="2" name="Picture 1" descr="Group Rhythm Exercise Lesson 17 Day 1 2 par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764704"/>
            <a:ext cx="5299364" cy="6858000"/>
          </a:xfrm>
          <a:prstGeom prst="rect">
            <a:avLst/>
          </a:prstGeom>
        </p:spPr>
      </p:pic>
    </p:spTree>
    <p:extLst>
      <p:ext uri="{BB962C8B-B14F-4D97-AF65-F5344CB8AC3E}">
        <p14:creationId xmlns:p14="http://schemas.microsoft.com/office/powerpoint/2010/main" val="756713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1979712" y="476672"/>
            <a:ext cx="6615112" cy="1143000"/>
          </a:xfrm>
        </p:spPr>
        <p:txBody>
          <a:bodyPr/>
          <a:lstStyle/>
          <a:p>
            <a:r>
              <a:rPr lang="fr-CA" b="1" dirty="0" err="1">
                <a:solidFill>
                  <a:srgbClr val="0000FF"/>
                </a:solidFill>
                <a:cs typeface="Arial"/>
              </a:rPr>
              <a:t>Sight</a:t>
            </a:r>
            <a:r>
              <a:rPr lang="fr-CA" b="1" dirty="0">
                <a:solidFill>
                  <a:srgbClr val="0000FF"/>
                </a:solidFill>
                <a:cs typeface="Arial"/>
              </a:rPr>
              <a:t> </a:t>
            </a:r>
            <a:r>
              <a:rPr lang="fr-CA" b="1" dirty="0" err="1">
                <a:solidFill>
                  <a:srgbClr val="0000FF"/>
                </a:solidFill>
                <a:cs typeface="Arial"/>
              </a:rPr>
              <a:t>Singing</a:t>
            </a:r>
            <a:endParaRPr lang="fr-CA" b="1" dirty="0">
              <a:solidFill>
                <a:srgbClr val="0000FF"/>
              </a:solidFill>
              <a:cs typeface="Arial"/>
            </a:endParaRPr>
          </a:p>
        </p:txBody>
      </p:sp>
      <p:pic>
        <p:nvPicPr>
          <p:cNvPr id="18" name="Picture 17" descr="Lesson 19 Awakening Day 1 Sight Singing exampl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484784"/>
            <a:ext cx="7488832" cy="8496944"/>
          </a:xfrm>
          <a:prstGeom prst="rect">
            <a:avLst/>
          </a:prstGeom>
        </p:spPr>
      </p:pic>
    </p:spTree>
    <p:extLst>
      <p:ext uri="{BB962C8B-B14F-4D97-AF65-F5344CB8AC3E}">
        <p14:creationId xmlns:p14="http://schemas.microsoft.com/office/powerpoint/2010/main" val="340569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916832"/>
          </a:xfrm>
        </p:spPr>
        <p:txBody>
          <a:bodyPr/>
          <a:lstStyle/>
          <a:p>
            <a:r>
              <a:rPr lang="en-US" sz="6000" b="1" u="sng" dirty="0">
                <a:solidFill>
                  <a:srgbClr val="FF6600"/>
                </a:solidFill>
                <a:latin typeface="Arial Black"/>
                <a:cs typeface="Arial Black"/>
              </a:rPr>
              <a:t>Poll #2:</a:t>
            </a:r>
          </a:p>
        </p:txBody>
      </p:sp>
      <p:sp>
        <p:nvSpPr>
          <p:cNvPr id="5123" name="Espace réservé du contenu 2"/>
          <p:cNvSpPr>
            <a:spLocks noGrp="1"/>
          </p:cNvSpPr>
          <p:nvPr>
            <p:ph idx="1"/>
          </p:nvPr>
        </p:nvSpPr>
        <p:spPr>
          <a:xfrm>
            <a:off x="395536" y="2060848"/>
            <a:ext cx="8229600" cy="2880320"/>
          </a:xfrm>
        </p:spPr>
        <p:txBody>
          <a:bodyPr/>
          <a:lstStyle/>
          <a:p>
            <a:pPr marL="0" indent="0" algn="ctr">
              <a:buNone/>
            </a:pPr>
            <a:r>
              <a:rPr lang="en-US" sz="3600" dirty="0">
                <a:solidFill>
                  <a:schemeClr val="bg1"/>
                </a:solidFill>
              </a:rPr>
              <a:t>Have you ever felt like a failure when you teach sight singing?</a:t>
            </a: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24488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23728" y="260648"/>
            <a:ext cx="6615112" cy="1143000"/>
          </a:xfrm>
        </p:spPr>
        <p:txBody>
          <a:bodyPr/>
          <a:lstStyle/>
          <a:p>
            <a:r>
              <a:rPr lang="fr-CA" sz="4000" b="1" dirty="0">
                <a:solidFill>
                  <a:srgbClr val="000000"/>
                </a:solidFill>
                <a:cs typeface="Arial"/>
              </a:rPr>
              <a:t>SIGHT SINGING</a:t>
            </a:r>
          </a:p>
        </p:txBody>
      </p:sp>
      <p:sp>
        <p:nvSpPr>
          <p:cNvPr id="3075" name="Espace réservé du contenu 2"/>
          <p:cNvSpPr>
            <a:spLocks noGrp="1"/>
          </p:cNvSpPr>
          <p:nvPr>
            <p:ph idx="1"/>
          </p:nvPr>
        </p:nvSpPr>
        <p:spPr>
          <a:xfrm>
            <a:off x="2071688" y="1600200"/>
            <a:ext cx="6615112" cy="4525963"/>
          </a:xfrm>
        </p:spPr>
        <p:txBody>
          <a:bodyPr/>
          <a:lstStyle/>
          <a:p>
            <a:endParaRPr lang="en-US" sz="2400" dirty="0">
              <a:cs typeface="Arial"/>
              <a:sym typeface="Wingdings"/>
            </a:endParaRPr>
          </a:p>
          <a:p>
            <a:endParaRPr lang="en-US" sz="2400" dirty="0">
              <a:cs typeface="Arial"/>
              <a:sym typeface="Wingdings"/>
            </a:endParaRPr>
          </a:p>
        </p:txBody>
      </p:sp>
      <p:pic>
        <p:nvPicPr>
          <p:cNvPr id="2" name="Picture 1" descr="Lesson 27 Day 3 Sight Sing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340768"/>
            <a:ext cx="7776864" cy="8280920"/>
          </a:xfrm>
          <a:prstGeom prst="rect">
            <a:avLst/>
          </a:prstGeom>
        </p:spPr>
      </p:pic>
    </p:spTree>
    <p:extLst>
      <p:ext uri="{BB962C8B-B14F-4D97-AF65-F5344CB8AC3E}">
        <p14:creationId xmlns:p14="http://schemas.microsoft.com/office/powerpoint/2010/main" val="1572383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23728" y="260648"/>
            <a:ext cx="6615112" cy="1143000"/>
          </a:xfrm>
        </p:spPr>
        <p:txBody>
          <a:bodyPr/>
          <a:lstStyle/>
          <a:p>
            <a:r>
              <a:rPr lang="fr-CA" sz="4000" b="1" dirty="0">
                <a:solidFill>
                  <a:srgbClr val="000000"/>
                </a:solidFill>
                <a:cs typeface="Arial"/>
              </a:rPr>
              <a:t>QR Code to </a:t>
            </a:r>
            <a:r>
              <a:rPr lang="fr-CA" sz="4000" b="1" dirty="0" err="1">
                <a:solidFill>
                  <a:srgbClr val="000000"/>
                </a:solidFill>
                <a:cs typeface="Arial"/>
              </a:rPr>
              <a:t>get</a:t>
            </a:r>
            <a:r>
              <a:rPr lang="fr-CA" sz="4000" b="1" dirty="0">
                <a:solidFill>
                  <a:srgbClr val="000000"/>
                </a:solidFill>
                <a:cs typeface="Arial"/>
              </a:rPr>
              <a:t> </a:t>
            </a:r>
            <a:r>
              <a:rPr lang="fr-CA" sz="4000" b="1" dirty="0" err="1">
                <a:solidFill>
                  <a:srgbClr val="000000"/>
                </a:solidFill>
                <a:cs typeface="Arial"/>
              </a:rPr>
              <a:t>access</a:t>
            </a:r>
            <a:r>
              <a:rPr lang="fr-CA" sz="4000" b="1" dirty="0">
                <a:solidFill>
                  <a:srgbClr val="000000"/>
                </a:solidFill>
                <a:cs typeface="Arial"/>
              </a:rPr>
              <a:t> to </a:t>
            </a:r>
            <a:r>
              <a:rPr lang="fr-CA" sz="4000" b="1" dirty="0" err="1">
                <a:solidFill>
                  <a:srgbClr val="000000"/>
                </a:solidFill>
                <a:cs typeface="Arial"/>
              </a:rPr>
              <a:t>this</a:t>
            </a:r>
            <a:r>
              <a:rPr lang="fr-CA" sz="4000" b="1" dirty="0">
                <a:solidFill>
                  <a:srgbClr val="000000"/>
                </a:solidFill>
                <a:cs typeface="Arial"/>
              </a:rPr>
              <a:t> file </a:t>
            </a:r>
            <a:r>
              <a:rPr lang="fr-CA" sz="4000" b="1" dirty="0" err="1">
                <a:solidFill>
                  <a:srgbClr val="000000"/>
                </a:solidFill>
                <a:cs typeface="Arial"/>
              </a:rPr>
              <a:t>with</a:t>
            </a:r>
            <a:r>
              <a:rPr lang="fr-CA" sz="4000" b="1" dirty="0">
                <a:solidFill>
                  <a:srgbClr val="000000"/>
                </a:solidFill>
                <a:cs typeface="Arial"/>
              </a:rPr>
              <a:t> links</a:t>
            </a:r>
            <a:br>
              <a:rPr lang="fr-CA" sz="4000" b="1" dirty="0">
                <a:solidFill>
                  <a:srgbClr val="000000"/>
                </a:solidFill>
                <a:cs typeface="Arial"/>
              </a:rPr>
            </a:br>
            <a:endParaRPr lang="fr-CA" sz="4000" b="1" dirty="0">
              <a:solidFill>
                <a:srgbClr val="000000"/>
              </a:solidFill>
              <a:cs typeface="Arial"/>
            </a:endParaRPr>
          </a:p>
        </p:txBody>
      </p:sp>
      <p:sp>
        <p:nvSpPr>
          <p:cNvPr id="3075" name="Espace réservé du contenu 2"/>
          <p:cNvSpPr>
            <a:spLocks noGrp="1"/>
          </p:cNvSpPr>
          <p:nvPr>
            <p:ph idx="1"/>
          </p:nvPr>
        </p:nvSpPr>
        <p:spPr>
          <a:xfrm>
            <a:off x="2071688" y="1124744"/>
            <a:ext cx="6615112" cy="5001419"/>
          </a:xfrm>
        </p:spPr>
        <p:txBody>
          <a:bodyPr/>
          <a:lstStyle/>
          <a:p>
            <a:pPr marL="0" indent="0">
              <a:buNone/>
            </a:pPr>
            <a:r>
              <a:rPr lang="en-US" sz="2500" dirty="0">
                <a:cs typeface="Arial"/>
                <a:sym typeface="Wingdings"/>
              </a:rPr>
              <a:t>Use your camera to get the code</a:t>
            </a:r>
          </a:p>
          <a:p>
            <a:pPr marL="0" indent="0">
              <a:buNone/>
            </a:pPr>
            <a:r>
              <a:rPr lang="en-US" sz="2500" b="0" i="0" u="none" strike="noStrike" dirty="0">
                <a:solidFill>
                  <a:srgbClr val="000000"/>
                </a:solidFill>
                <a:effectLst/>
                <a:latin typeface="Calibri" panose="020F0502020204030204" pitchFamily="34" charset="0"/>
              </a:rPr>
              <a:t>Share it with yourself via email by copying the link so the video links will work on a laptop.</a:t>
            </a:r>
            <a:endParaRPr lang="en-US" sz="2500" dirty="0">
              <a:cs typeface="Arial"/>
              <a:sym typeface="Wingdings"/>
            </a:endParaRPr>
          </a:p>
        </p:txBody>
      </p:sp>
      <p:pic>
        <p:nvPicPr>
          <p:cNvPr id="4" name="Picture 3" descr="Background pattern&#10;&#10;Description automatically generated">
            <a:extLst>
              <a:ext uri="{FF2B5EF4-FFF2-40B4-BE49-F238E27FC236}">
                <a16:creationId xmlns:a16="http://schemas.microsoft.com/office/drawing/2014/main" id="{F4651627-DC48-44B0-B446-5E43590F3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569" y="2608859"/>
            <a:ext cx="4202767" cy="3844477"/>
          </a:xfrm>
          <a:prstGeom prst="rect">
            <a:avLst/>
          </a:prstGeom>
        </p:spPr>
      </p:pic>
    </p:spTree>
    <p:extLst>
      <p:ext uri="{BB962C8B-B14F-4D97-AF65-F5344CB8AC3E}">
        <p14:creationId xmlns:p14="http://schemas.microsoft.com/office/powerpoint/2010/main" val="2934742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57200" y="274638"/>
            <a:ext cx="8229600" cy="1143000"/>
          </a:xfrm>
        </p:spPr>
        <p:txBody>
          <a:bodyPr wrap="square" anchor="ctr">
            <a:normAutofit/>
          </a:bodyPr>
          <a:lstStyle/>
          <a:p>
            <a:pPr>
              <a:lnSpc>
                <a:spcPct val="90000"/>
              </a:lnSpc>
            </a:pPr>
            <a:r>
              <a:rPr lang="fr-CA" sz="3700" b="1"/>
              <a:t>ASSESSMENT</a:t>
            </a:r>
            <a:br>
              <a:rPr lang="fr-CA" sz="3700" b="1"/>
            </a:br>
            <a:r>
              <a:rPr lang="fr-CA" sz="3700" b="1" err="1"/>
              <a:t>Sight</a:t>
            </a:r>
            <a:r>
              <a:rPr lang="fr-CA" sz="3700" b="1"/>
              <a:t> Reading </a:t>
            </a:r>
            <a:r>
              <a:rPr lang="fr-CA" sz="3700" b="1" err="1"/>
              <a:t>Factory</a:t>
            </a:r>
            <a:endParaRPr lang="fr-CA" sz="3700" b="1"/>
          </a:p>
        </p:txBody>
      </p:sp>
      <p:sp>
        <p:nvSpPr>
          <p:cNvPr id="3075" name="Espace réservé du contenu 2"/>
          <p:cNvSpPr>
            <a:spLocks noGrp="1"/>
          </p:cNvSpPr>
          <p:nvPr>
            <p:ph sz="half" idx="1"/>
          </p:nvPr>
        </p:nvSpPr>
        <p:spPr>
          <a:xfrm>
            <a:off x="457200" y="1600200"/>
            <a:ext cx="4038600" cy="4525963"/>
          </a:xfrm>
        </p:spPr>
        <p:txBody>
          <a:bodyPr wrap="square" anchor="t">
            <a:normAutofit/>
          </a:bodyPr>
          <a:lstStyle/>
          <a:p>
            <a:pPr>
              <a:lnSpc>
                <a:spcPct val="90000"/>
              </a:lnSpc>
            </a:pPr>
            <a:endParaRPr lang="en-US"/>
          </a:p>
          <a:p>
            <a:pPr>
              <a:lnSpc>
                <a:spcPct val="90000"/>
              </a:lnSpc>
            </a:pPr>
            <a:endParaRPr lang="en-US"/>
          </a:p>
          <a:p>
            <a:pPr>
              <a:lnSpc>
                <a:spcPct val="90000"/>
              </a:lnSpc>
            </a:pPr>
            <a:r>
              <a:rPr lang="en-US"/>
              <a:t>Do you use Sight Reading Factory subscriptions for you and/or your students?</a:t>
            </a:r>
          </a:p>
          <a:p>
            <a:pPr>
              <a:lnSpc>
                <a:spcPct val="90000"/>
              </a:lnSpc>
            </a:pPr>
            <a:endParaRPr lang="en-US"/>
          </a:p>
          <a:p>
            <a:pPr>
              <a:lnSpc>
                <a:spcPct val="90000"/>
              </a:lnSpc>
            </a:pPr>
            <a:r>
              <a:rPr lang="en-US"/>
              <a:t>Use Promo Code “</a:t>
            </a:r>
            <a:r>
              <a:rPr lang="en-US" err="1"/>
              <a:t>Scubed</a:t>
            </a:r>
            <a:r>
              <a:rPr lang="en-US"/>
              <a:t>” to get a 10% discount!  </a:t>
            </a:r>
          </a:p>
        </p:txBody>
      </p:sp>
      <p:pic>
        <p:nvPicPr>
          <p:cNvPr id="3" name="Picture 2" descr="A picture containing text, clipart&#10;&#10;Description automatically generated">
            <a:extLst>
              <a:ext uri="{FF2B5EF4-FFF2-40B4-BE49-F238E27FC236}">
                <a16:creationId xmlns:a16="http://schemas.microsoft.com/office/drawing/2014/main" id="{903C3F48-8A65-363B-6AC4-D2DE8B478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831717"/>
            <a:ext cx="4038600" cy="4062929"/>
          </a:xfrm>
          <a:prstGeom prst="rect">
            <a:avLst/>
          </a:prstGeom>
          <a:noFill/>
        </p:spPr>
      </p:pic>
    </p:spTree>
    <p:extLst>
      <p:ext uri="{BB962C8B-B14F-4D97-AF65-F5344CB8AC3E}">
        <p14:creationId xmlns:p14="http://schemas.microsoft.com/office/powerpoint/2010/main" val="2141660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23728" y="260648"/>
            <a:ext cx="6615112" cy="1143000"/>
          </a:xfrm>
        </p:spPr>
        <p:txBody>
          <a:bodyPr/>
          <a:lstStyle/>
          <a:p>
            <a:r>
              <a:rPr lang="fr-CA" sz="4000" b="1" dirty="0">
                <a:solidFill>
                  <a:srgbClr val="000000"/>
                </a:solidFill>
                <a:cs typeface="Arial"/>
              </a:rPr>
              <a:t>ASSESSMENT</a:t>
            </a:r>
            <a:br>
              <a:rPr lang="fr-CA" sz="4000" b="1" dirty="0">
                <a:solidFill>
                  <a:srgbClr val="000000"/>
                </a:solidFill>
                <a:cs typeface="Arial"/>
              </a:rPr>
            </a:br>
            <a:r>
              <a:rPr lang="fr-CA" sz="4000" b="1" dirty="0" err="1">
                <a:solidFill>
                  <a:srgbClr val="000000"/>
                </a:solidFill>
                <a:cs typeface="Arial"/>
              </a:rPr>
              <a:t>Exciting</a:t>
            </a:r>
            <a:r>
              <a:rPr lang="fr-CA" sz="4000" b="1" dirty="0">
                <a:solidFill>
                  <a:srgbClr val="000000"/>
                </a:solidFill>
                <a:cs typeface="Arial"/>
              </a:rPr>
              <a:t> </a:t>
            </a:r>
            <a:r>
              <a:rPr lang="fr-CA" sz="4000" b="1" dirty="0" err="1">
                <a:solidFill>
                  <a:srgbClr val="000000"/>
                </a:solidFill>
                <a:cs typeface="Arial"/>
              </a:rPr>
              <a:t>partnership</a:t>
            </a:r>
            <a:r>
              <a:rPr lang="fr-CA" sz="4000" b="1" dirty="0">
                <a:solidFill>
                  <a:srgbClr val="000000"/>
                </a:solidFill>
                <a:cs typeface="Arial"/>
              </a:rPr>
              <a:t> </a:t>
            </a:r>
            <a:r>
              <a:rPr lang="fr-CA" sz="4000" b="1" dirty="0" err="1">
                <a:solidFill>
                  <a:srgbClr val="000000"/>
                </a:solidFill>
                <a:cs typeface="Arial"/>
              </a:rPr>
              <a:t>with</a:t>
            </a:r>
            <a:endParaRPr lang="fr-CA" sz="4000" b="1" dirty="0">
              <a:solidFill>
                <a:srgbClr val="000000"/>
              </a:solidFill>
              <a:cs typeface="Arial"/>
            </a:endParaRPr>
          </a:p>
        </p:txBody>
      </p:sp>
      <p:sp>
        <p:nvSpPr>
          <p:cNvPr id="3075" name="Espace réservé du contenu 2"/>
          <p:cNvSpPr>
            <a:spLocks noGrp="1"/>
          </p:cNvSpPr>
          <p:nvPr>
            <p:ph idx="1"/>
          </p:nvPr>
        </p:nvSpPr>
        <p:spPr>
          <a:xfrm>
            <a:off x="2071688" y="1600200"/>
            <a:ext cx="6615112" cy="4525963"/>
          </a:xfrm>
        </p:spPr>
        <p:txBody>
          <a:bodyPr/>
          <a:lstStyle/>
          <a:p>
            <a:r>
              <a:rPr lang="en-US" sz="4800" dirty="0" err="1">
                <a:cs typeface="Arial"/>
                <a:sym typeface="Wingdings"/>
                <a:hlinkClick r:id="rId3"/>
              </a:rPr>
              <a:t>MusicFirst</a:t>
            </a:r>
            <a:r>
              <a:rPr lang="en-US" sz="4800" dirty="0">
                <a:cs typeface="Arial"/>
                <a:sym typeface="Wingdings"/>
              </a:rPr>
              <a:t> and Smart Music </a:t>
            </a:r>
          </a:p>
          <a:p>
            <a:r>
              <a:rPr lang="en-US" sz="2000" dirty="0">
                <a:cs typeface="Arial"/>
                <a:sym typeface="Wingdings"/>
              </a:rPr>
              <a:t>Homework examples that supplement S-Cubed and also offers lots of practice!</a:t>
            </a:r>
          </a:p>
          <a:p>
            <a:endParaRPr lang="en-US" sz="2000" dirty="0">
              <a:cs typeface="Arial"/>
              <a:sym typeface="Wingdings"/>
            </a:endParaRPr>
          </a:p>
          <a:p>
            <a:endParaRPr lang="en-US" sz="2000" dirty="0">
              <a:cs typeface="Arial"/>
              <a:sym typeface="Wingdings"/>
            </a:endParaRPr>
          </a:p>
          <a:p>
            <a:endParaRPr lang="en-US" sz="4800" dirty="0">
              <a:cs typeface="Arial"/>
              <a:sym typeface="Wingdings"/>
            </a:endParaRPr>
          </a:p>
        </p:txBody>
      </p:sp>
      <p:pic>
        <p:nvPicPr>
          <p:cNvPr id="4" name="Picture 3" descr="Logo&#10;&#10;Description automatically generated">
            <a:extLst>
              <a:ext uri="{FF2B5EF4-FFF2-40B4-BE49-F238E27FC236}">
                <a16:creationId xmlns:a16="http://schemas.microsoft.com/office/drawing/2014/main" id="{425F1ACA-8E5F-FE8E-A5AF-ACCBFB1E2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594" y="3852023"/>
            <a:ext cx="6591300" cy="19558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F6C5994-976E-D183-EE20-2AA73839B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5483180"/>
            <a:ext cx="1879600" cy="1168400"/>
          </a:xfrm>
          <a:prstGeom prst="rect">
            <a:avLst/>
          </a:prstGeom>
        </p:spPr>
      </p:pic>
    </p:spTree>
    <p:extLst>
      <p:ext uri="{BB962C8B-B14F-4D97-AF65-F5344CB8AC3E}">
        <p14:creationId xmlns:p14="http://schemas.microsoft.com/office/powerpoint/2010/main" val="667914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23728" y="260648"/>
            <a:ext cx="6615112" cy="1143000"/>
          </a:xfrm>
        </p:spPr>
        <p:txBody>
          <a:bodyPr/>
          <a:lstStyle/>
          <a:p>
            <a:r>
              <a:rPr lang="fr-CA" sz="4000" b="1" dirty="0">
                <a:solidFill>
                  <a:srgbClr val="000000"/>
                </a:solidFill>
                <a:cs typeface="Arial"/>
              </a:rPr>
              <a:t>S-</a:t>
            </a:r>
            <a:r>
              <a:rPr lang="fr-CA" sz="4000" b="1" dirty="0" err="1">
                <a:solidFill>
                  <a:srgbClr val="000000"/>
                </a:solidFill>
                <a:cs typeface="Arial"/>
              </a:rPr>
              <a:t>Cubed</a:t>
            </a:r>
            <a:r>
              <a:rPr lang="fr-CA" sz="4000" b="1" dirty="0">
                <a:solidFill>
                  <a:srgbClr val="000000"/>
                </a:solidFill>
                <a:cs typeface="Arial"/>
              </a:rPr>
              <a:t> </a:t>
            </a:r>
            <a:r>
              <a:rPr lang="fr-CA" sz="4000" b="1" dirty="0" err="1">
                <a:solidFill>
                  <a:srgbClr val="000000"/>
                </a:solidFill>
                <a:cs typeface="Arial"/>
              </a:rPr>
              <a:t>Giveaway</a:t>
            </a:r>
            <a:r>
              <a:rPr lang="fr-CA" sz="4000" b="1" dirty="0">
                <a:solidFill>
                  <a:srgbClr val="000000"/>
                </a:solidFill>
                <a:cs typeface="Arial"/>
              </a:rPr>
              <a:t> for YOU</a:t>
            </a:r>
          </a:p>
        </p:txBody>
      </p:sp>
      <p:sp>
        <p:nvSpPr>
          <p:cNvPr id="3075" name="Espace réservé du contenu 2"/>
          <p:cNvSpPr>
            <a:spLocks noGrp="1"/>
          </p:cNvSpPr>
          <p:nvPr>
            <p:ph idx="1"/>
          </p:nvPr>
        </p:nvSpPr>
        <p:spPr>
          <a:xfrm>
            <a:off x="2071688" y="1600200"/>
            <a:ext cx="6615112" cy="4525963"/>
          </a:xfrm>
        </p:spPr>
        <p:txBody>
          <a:bodyPr/>
          <a:lstStyle/>
          <a:p>
            <a:endParaRPr lang="en-US" sz="2000" dirty="0">
              <a:cs typeface="Arial"/>
              <a:sym typeface="Wingdings"/>
            </a:endParaRPr>
          </a:p>
          <a:p>
            <a:r>
              <a:rPr lang="en-US" sz="2000" dirty="0">
                <a:cs typeface="Arial"/>
                <a:sym typeface="Wingdings"/>
              </a:rPr>
              <a:t>Someone in this room is going to win the S-Cubed Sight Singing MEGA Bundle!</a:t>
            </a:r>
          </a:p>
          <a:p>
            <a:r>
              <a:rPr lang="en-US" sz="2000" dirty="0">
                <a:cs typeface="Arial"/>
                <a:sym typeface="Wingdings"/>
              </a:rPr>
              <a:t>Enter on my blog right now.</a:t>
            </a:r>
          </a:p>
          <a:p>
            <a:r>
              <a:rPr lang="en-US" sz="2000" dirty="0">
                <a:cs typeface="Arial"/>
                <a:sym typeface="Wingdings"/>
              </a:rPr>
              <a:t>Use your phones to go to- inthemiddlewithmrd1.blogspot.com</a:t>
            </a:r>
          </a:p>
          <a:p>
            <a:r>
              <a:rPr lang="en-US" sz="2000" dirty="0">
                <a:cs typeface="Arial"/>
                <a:sym typeface="Wingdings"/>
              </a:rPr>
              <a:t>I will give more instructions verbally so listen up!</a:t>
            </a:r>
          </a:p>
          <a:p>
            <a:r>
              <a:rPr lang="en-US" sz="2000" dirty="0">
                <a:cs typeface="Arial"/>
                <a:sym typeface="Wingdings"/>
              </a:rPr>
              <a:t>Everyone who enters will receive an email from me letting you know who the winner is.  I will also share with you how to get the most popular S-Cubed Bundles for 50% off all day from Friday through Monday night at midnight (in case you want to use a purchase order on Monday at school.). </a:t>
            </a:r>
            <a:endParaRPr lang="en-US" sz="4800" dirty="0">
              <a:cs typeface="Arial"/>
              <a:sym typeface="Wingdings"/>
            </a:endParaRPr>
          </a:p>
        </p:txBody>
      </p:sp>
    </p:spTree>
    <p:extLst>
      <p:ext uri="{BB962C8B-B14F-4D97-AF65-F5344CB8AC3E}">
        <p14:creationId xmlns:p14="http://schemas.microsoft.com/office/powerpoint/2010/main" val="1074579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9552" y="260648"/>
            <a:ext cx="8229600" cy="1556792"/>
          </a:xfrm>
        </p:spPr>
        <p:txBody>
          <a:bodyPr/>
          <a:lstStyle/>
          <a:p>
            <a:r>
              <a:rPr lang="en-US" sz="4000" b="1" u="sng" dirty="0">
                <a:solidFill>
                  <a:srgbClr val="E46C0A"/>
                </a:solidFill>
                <a:latin typeface="Arial Black"/>
                <a:cs typeface="Arial Black"/>
              </a:rPr>
              <a:t>Soon…My students began to LIKE Sight Singing!</a:t>
            </a:r>
            <a:endParaRPr lang="en-US" sz="3200" b="1" u="sng" dirty="0">
              <a:solidFill>
                <a:srgbClr val="E46C0A"/>
              </a:solidFill>
              <a:latin typeface="Arial Black"/>
              <a:cs typeface="Arial Black"/>
            </a:endParaRPr>
          </a:p>
        </p:txBody>
      </p:sp>
      <p:sp>
        <p:nvSpPr>
          <p:cNvPr id="5123" name="Espace réservé du contenu 2"/>
          <p:cNvSpPr>
            <a:spLocks noGrp="1"/>
          </p:cNvSpPr>
          <p:nvPr>
            <p:ph idx="1"/>
          </p:nvPr>
        </p:nvSpPr>
        <p:spPr>
          <a:xfrm>
            <a:off x="755576" y="1916832"/>
            <a:ext cx="8229600" cy="4680520"/>
          </a:xfrm>
        </p:spPr>
        <p:txBody>
          <a:bodyPr/>
          <a:lstStyle/>
          <a:p>
            <a:pPr marL="0" indent="0" algn="ctr">
              <a:buNone/>
            </a:pPr>
            <a:r>
              <a:rPr lang="en-US" sz="4400" dirty="0">
                <a:solidFill>
                  <a:schemeClr val="bg1"/>
                </a:solidFill>
              </a:rPr>
              <a:t>I think the reason is…</a:t>
            </a:r>
          </a:p>
          <a:p>
            <a:pPr marL="0" indent="0" algn="ctr">
              <a:buNone/>
            </a:pPr>
            <a:r>
              <a:rPr lang="en-US" sz="4400" dirty="0">
                <a:solidFill>
                  <a:schemeClr val="bg1"/>
                </a:solidFill>
              </a:rPr>
              <a:t>They feel successful with each methodical step.</a:t>
            </a:r>
          </a:p>
          <a:p>
            <a:pPr marL="0" indent="0" algn="ctr">
              <a:buNone/>
            </a:pPr>
            <a:r>
              <a:rPr lang="en-US" sz="4400" dirty="0">
                <a:solidFill>
                  <a:schemeClr val="bg1"/>
                </a:solidFill>
              </a:rPr>
              <a:t>Success is celebrated.</a:t>
            </a:r>
          </a:p>
          <a:p>
            <a:pPr marL="0" indent="0" algn="ctr">
              <a:buNone/>
            </a:pPr>
            <a:r>
              <a:rPr lang="en-US" sz="4400" dirty="0">
                <a:solidFill>
                  <a:schemeClr val="bg1"/>
                </a:solidFill>
              </a:rPr>
              <a:t>We make FUN a big part of our everyday Sight Singing experience.</a:t>
            </a:r>
          </a:p>
          <a:p>
            <a:pPr marL="0" indent="0" algn="ctr">
              <a:buNone/>
            </a:pPr>
            <a:endParaRPr lang="en-US" sz="4400" dirty="0">
              <a:solidFill>
                <a:schemeClr val="bg1"/>
              </a:solidFill>
            </a:endParaRPr>
          </a:p>
          <a:p>
            <a:pPr marL="0" indent="0">
              <a:buNone/>
            </a:pPr>
            <a:endParaRPr lang="en-US" sz="2400" dirty="0">
              <a:solidFill>
                <a:schemeClr val="bg1"/>
              </a:solidFill>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6203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611560" y="188640"/>
            <a:ext cx="8229600" cy="1340768"/>
          </a:xfrm>
        </p:spPr>
        <p:txBody>
          <a:bodyPr/>
          <a:lstStyle/>
          <a:p>
            <a:r>
              <a:rPr lang="en-US" sz="4000" b="1" u="sng" dirty="0">
                <a:solidFill>
                  <a:srgbClr val="FF6600"/>
                </a:solidFill>
                <a:latin typeface="Arial Black"/>
                <a:cs typeface="Arial Black"/>
              </a:rPr>
              <a:t>How long will this take?</a:t>
            </a:r>
            <a:endParaRPr lang="en-US" sz="2800" b="1" u="sng" dirty="0">
              <a:solidFill>
                <a:srgbClr val="008000"/>
              </a:solidFill>
              <a:latin typeface="Arial Black"/>
              <a:cs typeface="Arial Black"/>
            </a:endParaRPr>
          </a:p>
        </p:txBody>
      </p:sp>
      <p:sp>
        <p:nvSpPr>
          <p:cNvPr id="5123" name="Espace réservé du contenu 2"/>
          <p:cNvSpPr>
            <a:spLocks noGrp="1"/>
          </p:cNvSpPr>
          <p:nvPr>
            <p:ph idx="1"/>
          </p:nvPr>
        </p:nvSpPr>
        <p:spPr>
          <a:xfrm>
            <a:off x="1115616" y="1556792"/>
            <a:ext cx="7776864" cy="4608512"/>
          </a:xfrm>
        </p:spPr>
        <p:txBody>
          <a:bodyPr/>
          <a:lstStyle/>
          <a:p>
            <a:pPr marL="0" indent="0">
              <a:buNone/>
            </a:pPr>
            <a:r>
              <a:rPr lang="en-US" dirty="0">
                <a:solidFill>
                  <a:schemeClr val="bg1"/>
                </a:solidFill>
              </a:rPr>
              <a:t>… About 10-15 minutes per day, for 6-7 months.</a:t>
            </a:r>
          </a:p>
          <a:p>
            <a:pPr marL="0" indent="0">
              <a:buNone/>
            </a:pPr>
            <a:endParaRPr lang="en-US" dirty="0">
              <a:solidFill>
                <a:schemeClr val="bg1"/>
              </a:solidFill>
            </a:endParaRPr>
          </a:p>
          <a:p>
            <a:pPr marL="0" indent="0">
              <a:buNone/>
            </a:pPr>
            <a:r>
              <a:rPr lang="en-US" dirty="0">
                <a:solidFill>
                  <a:schemeClr val="bg1"/>
                </a:solidFill>
              </a:rPr>
              <a:t>By then, your beginners will be able to Sight Sing 2-part exercises with very few, if any, errors.</a:t>
            </a:r>
          </a:p>
          <a:p>
            <a:pPr marL="0" indent="0">
              <a:buNone/>
            </a:pPr>
            <a:r>
              <a:rPr lang="en-US" dirty="0">
                <a:solidFill>
                  <a:schemeClr val="bg1"/>
                </a:solidFill>
              </a:rPr>
              <a:t>….and best of all, they have a great time during the process.</a:t>
            </a:r>
          </a:p>
          <a:p>
            <a:pPr marL="0" indent="0">
              <a:buNone/>
            </a:pPr>
            <a:endParaRPr lang="en-US" dirty="0">
              <a:solidFill>
                <a:schemeClr val="bg1"/>
              </a:solidFill>
            </a:endParaRPr>
          </a:p>
          <a:p>
            <a:pPr marL="0" indent="0">
              <a:buNone/>
            </a:pPr>
            <a:endParaRPr lang="en-US" sz="2000" dirty="0">
              <a:solidFill>
                <a:schemeClr val="bg1"/>
              </a:solidFill>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272617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checkerboard(across)">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9552" y="404664"/>
            <a:ext cx="8229600" cy="936104"/>
          </a:xfrm>
        </p:spPr>
        <p:txBody>
          <a:bodyPr/>
          <a:lstStyle/>
          <a:p>
            <a:r>
              <a:rPr lang="en-US" sz="3600" b="1" u="sng" dirty="0">
                <a:solidFill>
                  <a:srgbClr val="FF6600"/>
                </a:solidFill>
                <a:latin typeface="Arial Black"/>
                <a:cs typeface="Arial Black"/>
              </a:rPr>
              <a:t>What is the delivery method?</a:t>
            </a:r>
            <a:endParaRPr lang="en-US" sz="2400" b="1" u="sng" dirty="0">
              <a:solidFill>
                <a:srgbClr val="008000"/>
              </a:solidFill>
              <a:latin typeface="Arial Black"/>
              <a:cs typeface="Arial Black"/>
            </a:endParaRPr>
          </a:p>
        </p:txBody>
      </p:sp>
      <p:sp>
        <p:nvSpPr>
          <p:cNvPr id="5123" name="Espace réservé du contenu 2"/>
          <p:cNvSpPr>
            <a:spLocks noGrp="1"/>
          </p:cNvSpPr>
          <p:nvPr>
            <p:ph idx="1"/>
          </p:nvPr>
        </p:nvSpPr>
        <p:spPr>
          <a:xfrm>
            <a:off x="539552" y="1988840"/>
            <a:ext cx="8373616" cy="3672408"/>
          </a:xfrm>
        </p:spPr>
        <p:txBody>
          <a:bodyPr/>
          <a:lstStyle/>
          <a:p>
            <a:pPr marL="0" indent="0">
              <a:buNone/>
            </a:pPr>
            <a:r>
              <a:rPr lang="en-US" sz="1800" dirty="0">
                <a:solidFill>
                  <a:schemeClr val="bg1"/>
                </a:solidFill>
              </a:rPr>
              <a:t>I offer the Lessons on my Teacher Pay Teachers website.  There are about 30 lessons that will help you achieve the 2-part goal with your beginners.</a:t>
            </a: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r>
              <a:rPr lang="en-US" sz="1800" dirty="0">
                <a:solidFill>
                  <a:schemeClr val="bg1"/>
                </a:solidFill>
              </a:rPr>
              <a:t>I am using YouTube.   Teachers can view the videos and see and hear how I deliver the method.  They can also have their students watch the videos as they may find it helpful to see other students working on the same material.  I am uploading the videos onto YouTube as I teach them to one of my beginning 6th grade classes.  It is like a reality show of sorts!  You can see them progress.  You can see how we deal with the difficult moments in the program.</a:t>
            </a:r>
          </a:p>
          <a:p>
            <a:pPr marL="0" indent="0">
              <a:buNone/>
            </a:pPr>
            <a:endParaRPr lang="en-US" sz="2400" dirty="0">
              <a:solidFill>
                <a:schemeClr val="bg1"/>
              </a:solidFill>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pic>
        <p:nvPicPr>
          <p:cNvPr id="3" name="Picture 2" descr="youtub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5480810"/>
            <a:ext cx="1607598" cy="1204147"/>
          </a:xfrm>
          <a:prstGeom prst="rect">
            <a:avLst/>
          </a:prstGeom>
        </p:spPr>
      </p:pic>
      <p:pic>
        <p:nvPicPr>
          <p:cNvPr id="4" name="Picture 3"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2708920"/>
            <a:ext cx="4381500" cy="850900"/>
          </a:xfrm>
          <a:prstGeom prst="rect">
            <a:avLst/>
          </a:prstGeom>
        </p:spPr>
      </p:pic>
      <p:sp>
        <p:nvSpPr>
          <p:cNvPr id="5" name="TextBox 4"/>
          <p:cNvSpPr txBox="1"/>
          <p:nvPr/>
        </p:nvSpPr>
        <p:spPr>
          <a:xfrm>
            <a:off x="2915816" y="1484784"/>
            <a:ext cx="3293327" cy="369332"/>
          </a:xfrm>
          <a:prstGeom prst="rect">
            <a:avLst/>
          </a:prstGeom>
          <a:solidFill>
            <a:schemeClr val="bg1"/>
          </a:solidFill>
          <a:ln w="79375" cap="flat" cmpd="tri">
            <a:solidFill>
              <a:schemeClr val="accent6">
                <a:lumMod val="75000"/>
              </a:schemeClr>
            </a:solidFill>
          </a:ln>
        </p:spPr>
        <p:txBody>
          <a:bodyPr wrap="none" rtlCol="0">
            <a:spAutoFit/>
          </a:bodyPr>
          <a:lstStyle/>
          <a:p>
            <a:r>
              <a:rPr lang="en-US" dirty="0"/>
              <a:t>Visit: In The Middle With Mr. D</a:t>
            </a:r>
          </a:p>
        </p:txBody>
      </p:sp>
    </p:spTree>
    <p:extLst>
      <p:ext uri="{BB962C8B-B14F-4D97-AF65-F5344CB8AC3E}">
        <p14:creationId xmlns:p14="http://schemas.microsoft.com/office/powerpoint/2010/main" val="294369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916832"/>
          </a:xfrm>
        </p:spPr>
        <p:txBody>
          <a:bodyPr/>
          <a:lstStyle/>
          <a:p>
            <a:r>
              <a:rPr lang="en-US" sz="4000" b="1" u="sng">
                <a:solidFill>
                  <a:srgbClr val="FF6600"/>
                </a:solidFill>
                <a:latin typeface="Arial Black"/>
                <a:cs typeface="Arial Black"/>
              </a:rPr>
              <a:t>What do you receive in each lesson?</a:t>
            </a:r>
            <a:br>
              <a:rPr lang="en-US" sz="4000" b="1" u="sng">
                <a:solidFill>
                  <a:srgbClr val="008000"/>
                </a:solidFill>
                <a:latin typeface="Arial Black"/>
                <a:cs typeface="Arial Black"/>
              </a:rPr>
            </a:br>
            <a:endParaRPr lang="en-US" sz="2800" b="1" u="sng">
              <a:solidFill>
                <a:srgbClr val="008000"/>
              </a:solidFill>
              <a:latin typeface="Arial Black"/>
              <a:cs typeface="Arial Black"/>
            </a:endParaRPr>
          </a:p>
        </p:txBody>
      </p:sp>
      <p:sp>
        <p:nvSpPr>
          <p:cNvPr id="5123" name="Espace réservé du contenu 2"/>
          <p:cNvSpPr>
            <a:spLocks noGrp="1"/>
          </p:cNvSpPr>
          <p:nvPr>
            <p:ph idx="1"/>
          </p:nvPr>
        </p:nvSpPr>
        <p:spPr>
          <a:xfrm>
            <a:off x="207057" y="1556792"/>
            <a:ext cx="8936943" cy="3888432"/>
          </a:xfrm>
        </p:spPr>
        <p:txBody>
          <a:bodyPr/>
          <a:lstStyle/>
          <a:p>
            <a:r>
              <a:rPr lang="en-US" sz="2400" dirty="0">
                <a:solidFill>
                  <a:schemeClr val="bg1"/>
                </a:solidFill>
              </a:rPr>
              <a:t>Actual Sight Singing Examples to use in each lesson.</a:t>
            </a:r>
          </a:p>
          <a:p>
            <a:r>
              <a:rPr lang="en-US" sz="2400" dirty="0">
                <a:solidFill>
                  <a:schemeClr val="bg1"/>
                </a:solidFill>
              </a:rPr>
              <a:t>Actual warm up lessons (written and/or oral).</a:t>
            </a:r>
          </a:p>
          <a:p>
            <a:r>
              <a:rPr lang="en-US" sz="2400" dirty="0">
                <a:solidFill>
                  <a:schemeClr val="bg1"/>
                </a:solidFill>
              </a:rPr>
              <a:t>Actual rhythm exercises.</a:t>
            </a:r>
          </a:p>
          <a:p>
            <a:r>
              <a:rPr lang="en-US" sz="2400" dirty="0">
                <a:solidFill>
                  <a:schemeClr val="bg1"/>
                </a:solidFill>
              </a:rPr>
              <a:t>Game descriptions.</a:t>
            </a:r>
          </a:p>
          <a:p>
            <a:r>
              <a:rPr lang="en-US" sz="2400" dirty="0">
                <a:solidFill>
                  <a:schemeClr val="bg1"/>
                </a:solidFill>
              </a:rPr>
              <a:t>Teaching sequences.</a:t>
            </a:r>
          </a:p>
          <a:p>
            <a:r>
              <a:rPr lang="en-US" sz="2400" dirty="0">
                <a:solidFill>
                  <a:schemeClr val="bg1"/>
                </a:solidFill>
              </a:rPr>
              <a:t>Video Teaching tips and techniques.</a:t>
            </a:r>
          </a:p>
          <a:p>
            <a:r>
              <a:rPr lang="en-US" sz="2400" dirty="0">
                <a:solidFill>
                  <a:schemeClr val="bg1"/>
                </a:solidFill>
              </a:rPr>
              <a:t>YouTube videos of me teaching parts of the lessons to real students.</a:t>
            </a: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pic>
        <p:nvPicPr>
          <p:cNvPr id="4" name="Picture 3" descr="Logo with no peri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607011"/>
            <a:ext cx="3563888" cy="2222106"/>
          </a:xfrm>
          <a:prstGeom prst="rect">
            <a:avLst/>
          </a:prstGeom>
        </p:spPr>
      </p:pic>
      <p:pic>
        <p:nvPicPr>
          <p:cNvPr id="5" name="Picture 4" descr="Teach pay teach.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5085184"/>
            <a:ext cx="4381500" cy="850900"/>
          </a:xfrm>
          <a:prstGeom prst="rect">
            <a:avLst/>
          </a:prstGeom>
        </p:spPr>
      </p:pic>
    </p:spTree>
    <p:extLst>
      <p:ext uri="{BB962C8B-B14F-4D97-AF65-F5344CB8AC3E}">
        <p14:creationId xmlns:p14="http://schemas.microsoft.com/office/powerpoint/2010/main" val="39031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 calcmode="lin" valueType="num">
                                      <p:cBhvr>
                                        <p:cTn id="35"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1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 calcmode="lin" valueType="num">
                                      <p:cBhvr>
                                        <p:cTn id="42"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12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 calcmode="lin" valueType="num">
                                      <p:cBhvr>
                                        <p:cTn id="49"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267744" y="188640"/>
            <a:ext cx="6615112" cy="907504"/>
          </a:xfrm>
        </p:spPr>
        <p:txBody>
          <a:bodyPr/>
          <a:lstStyle/>
          <a:p>
            <a:r>
              <a:rPr lang="en-US" sz="2800" b="1" u="sng" dirty="0">
                <a:solidFill>
                  <a:srgbClr val="FF6600"/>
                </a:solidFill>
                <a:latin typeface="Arial Black"/>
                <a:cs typeface="Arial Black"/>
              </a:rPr>
              <a:t>Some S-Cubed Video Links</a:t>
            </a:r>
          </a:p>
        </p:txBody>
      </p:sp>
      <p:sp>
        <p:nvSpPr>
          <p:cNvPr id="3075" name="Espace réservé du contenu 2"/>
          <p:cNvSpPr>
            <a:spLocks noGrp="1"/>
          </p:cNvSpPr>
          <p:nvPr>
            <p:ph idx="1"/>
          </p:nvPr>
        </p:nvSpPr>
        <p:spPr>
          <a:xfrm>
            <a:off x="2267744" y="1052736"/>
            <a:ext cx="6876256" cy="5328592"/>
          </a:xfrm>
        </p:spPr>
        <p:txBody>
          <a:bodyPr/>
          <a:lstStyle/>
          <a:p>
            <a:pPr marL="0" indent="0">
              <a:buNone/>
            </a:pPr>
            <a:r>
              <a:rPr lang="en-US" sz="1400" dirty="0">
                <a:cs typeface="Jazz LET"/>
                <a:sym typeface="Wingdings"/>
                <a:hlinkClick r:id="rId3"/>
              </a:rPr>
              <a:t>http://youtu.be/JoO6R4OHSIY</a:t>
            </a:r>
            <a:endParaRPr lang="en-US" sz="1400" dirty="0">
              <a:cs typeface="Jazz LET"/>
              <a:sym typeface="Wingdings"/>
            </a:endParaRPr>
          </a:p>
          <a:p>
            <a:pPr marL="0" indent="0">
              <a:buNone/>
            </a:pPr>
            <a:r>
              <a:rPr lang="en-US" sz="1400" dirty="0">
                <a:cs typeface="Jazz LET"/>
                <a:sym typeface="Wingdings"/>
              </a:rPr>
              <a:t>Click above link for a description of the Game ”Forbidden Pattern”</a:t>
            </a:r>
          </a:p>
          <a:p>
            <a:pPr marL="0" indent="0">
              <a:buNone/>
            </a:pPr>
            <a:endParaRPr lang="en-US" sz="1400" dirty="0">
              <a:cs typeface="Jazz LET"/>
              <a:sym typeface="Wingdings"/>
              <a:hlinkClick r:id="rId4"/>
            </a:endParaRPr>
          </a:p>
          <a:p>
            <a:pPr marL="0" indent="0">
              <a:buNone/>
            </a:pPr>
            <a:r>
              <a:rPr lang="en-US" sz="1400" dirty="0">
                <a:cs typeface="Jazz LET"/>
                <a:sym typeface="Wingdings"/>
                <a:hlinkClick r:id="rId4"/>
              </a:rPr>
              <a:t>http://youtu.be/TlUd8v-BONs</a:t>
            </a:r>
            <a:endParaRPr lang="en-US" sz="1400" dirty="0">
              <a:cs typeface="Jazz LET"/>
              <a:sym typeface="Wingdings"/>
            </a:endParaRPr>
          </a:p>
          <a:p>
            <a:pPr marL="0" indent="0">
              <a:buNone/>
            </a:pPr>
            <a:r>
              <a:rPr lang="en-US" sz="1400" dirty="0">
                <a:cs typeface="Jazz LET"/>
                <a:sym typeface="Wingdings"/>
              </a:rPr>
              <a:t>Click above link for a video of </a:t>
            </a:r>
            <a:r>
              <a:rPr lang="en-US" sz="1400" dirty="0" err="1">
                <a:cs typeface="Jazz LET"/>
                <a:sym typeface="Wingdings"/>
              </a:rPr>
              <a:t>Mr</a:t>
            </a:r>
            <a:r>
              <a:rPr lang="en-US" sz="1400" dirty="0">
                <a:cs typeface="Jazz LET"/>
                <a:sym typeface="Wingdings"/>
              </a:rPr>
              <a:t> D teaching Forbidden Pattern to beginners.</a:t>
            </a:r>
          </a:p>
          <a:p>
            <a:pPr marL="0" indent="0">
              <a:buNone/>
            </a:pPr>
            <a:endParaRPr lang="en-US" sz="1400" dirty="0">
              <a:cs typeface="Jazz LET"/>
              <a:sym typeface="Wingdings"/>
              <a:hlinkClick r:id="rId5"/>
            </a:endParaRPr>
          </a:p>
          <a:p>
            <a:pPr marL="0" indent="0">
              <a:buNone/>
            </a:pPr>
            <a:r>
              <a:rPr lang="en-US" sz="1400" dirty="0">
                <a:cs typeface="Jazz LET"/>
                <a:sym typeface="Wingdings"/>
                <a:hlinkClick r:id="rId5"/>
              </a:rPr>
              <a:t>http://youtu.be/94rxOLxqksE</a:t>
            </a:r>
            <a:endParaRPr lang="en-US" sz="1400" dirty="0">
              <a:cs typeface="Jazz LET"/>
              <a:sym typeface="Wingdings"/>
            </a:endParaRPr>
          </a:p>
          <a:p>
            <a:pPr marL="0" indent="0">
              <a:buNone/>
            </a:pPr>
            <a:r>
              <a:rPr lang="en-US" sz="1400" dirty="0">
                <a:cs typeface="Jazz LET"/>
                <a:sym typeface="Wingdings"/>
              </a:rPr>
              <a:t>Click the above link for a sample Ear Training exercise.</a:t>
            </a:r>
          </a:p>
          <a:p>
            <a:pPr marL="0" indent="0">
              <a:buNone/>
            </a:pPr>
            <a:endParaRPr lang="en-US" sz="1400" dirty="0">
              <a:cs typeface="Jazz LET"/>
              <a:sym typeface="Wingdings"/>
              <a:hlinkClick r:id="rId6"/>
            </a:endParaRPr>
          </a:p>
          <a:p>
            <a:pPr marL="0" indent="0">
              <a:buNone/>
            </a:pPr>
            <a:r>
              <a:rPr lang="en-US" sz="1400" dirty="0">
                <a:cs typeface="Jazz LET"/>
                <a:sym typeface="Wingdings"/>
                <a:hlinkClick r:id="rId6"/>
              </a:rPr>
              <a:t>http://youtu.be/u60Y3sWGe9E</a:t>
            </a:r>
            <a:endParaRPr lang="en-US" sz="1400" dirty="0">
              <a:cs typeface="Jazz LET"/>
              <a:sym typeface="Wingdings"/>
            </a:endParaRPr>
          </a:p>
          <a:p>
            <a:pPr marL="0" indent="0">
              <a:buNone/>
            </a:pPr>
            <a:r>
              <a:rPr lang="en-US" sz="1400" dirty="0">
                <a:cs typeface="Jazz LET"/>
                <a:sym typeface="Wingdings"/>
              </a:rPr>
              <a:t>Click the above link to see a sample of ”Follow the Hand” used with real beginners.</a:t>
            </a:r>
          </a:p>
          <a:p>
            <a:pPr marL="0" indent="0">
              <a:buNone/>
            </a:pPr>
            <a:endParaRPr lang="en-US" sz="1400" dirty="0">
              <a:cs typeface="Jazz LET"/>
              <a:sym typeface="Wingdings"/>
              <a:hlinkClick r:id="rId7"/>
            </a:endParaRPr>
          </a:p>
          <a:p>
            <a:pPr marL="0" indent="0">
              <a:buNone/>
            </a:pPr>
            <a:r>
              <a:rPr lang="en-US" sz="1400" dirty="0">
                <a:cs typeface="Jazz LET"/>
                <a:sym typeface="Wingdings"/>
                <a:hlinkClick r:id="rId7"/>
              </a:rPr>
              <a:t>http://youtu.be/-fgekti7Dqc</a:t>
            </a:r>
            <a:endParaRPr lang="en-US" sz="1400" dirty="0">
              <a:cs typeface="Jazz LET"/>
              <a:sym typeface="Wingdings"/>
            </a:endParaRPr>
          </a:p>
          <a:p>
            <a:pPr marL="0" indent="0">
              <a:buNone/>
            </a:pPr>
            <a:r>
              <a:rPr lang="en-US" sz="1400" dirty="0">
                <a:cs typeface="Jazz LET"/>
                <a:sym typeface="Wingdings"/>
                <a:hlinkClick r:id="rId8"/>
              </a:rPr>
              <a:t>http://youtu.be/LcbQcdV-Mp0</a:t>
            </a:r>
            <a:endParaRPr lang="en-US" sz="1400" dirty="0">
              <a:cs typeface="Jazz LET"/>
              <a:sym typeface="Wingdings"/>
            </a:endParaRPr>
          </a:p>
          <a:p>
            <a:pPr marL="0" indent="0">
              <a:buNone/>
            </a:pPr>
            <a:r>
              <a:rPr lang="en-US" sz="1400" dirty="0">
                <a:cs typeface="Jazz LET"/>
                <a:sym typeface="Wingdings"/>
              </a:rPr>
              <a:t>Click either of the links to see how carefully to “Train the Eye” of the beginner.</a:t>
            </a:r>
          </a:p>
          <a:p>
            <a:pPr marL="0" indent="0">
              <a:buNone/>
            </a:pPr>
            <a:endParaRPr lang="en-US" sz="1400" dirty="0">
              <a:cs typeface="Jazz LET"/>
              <a:sym typeface="Wingdings"/>
              <a:hlinkClick r:id="rId9"/>
            </a:endParaRPr>
          </a:p>
          <a:p>
            <a:pPr marL="0" indent="0">
              <a:buNone/>
            </a:pPr>
            <a:r>
              <a:rPr lang="en-US" sz="1400" dirty="0">
                <a:cs typeface="Jazz LET"/>
                <a:sym typeface="Wingdings"/>
                <a:hlinkClick r:id="rId9"/>
              </a:rPr>
              <a:t>http://youtu.be/nLNwln_cp8k</a:t>
            </a:r>
            <a:endParaRPr lang="en-US" sz="1400" dirty="0">
              <a:cs typeface="Jazz LET"/>
              <a:sym typeface="Wingdings"/>
            </a:endParaRPr>
          </a:p>
          <a:p>
            <a:pPr marL="0" indent="0">
              <a:buNone/>
            </a:pPr>
            <a:r>
              <a:rPr lang="en-US" sz="1400" dirty="0">
                <a:cs typeface="Jazz LET"/>
                <a:sym typeface="Wingdings"/>
              </a:rPr>
              <a:t>Click the above link to see ”Chaos” taught on the first day with beginners.</a:t>
            </a:r>
          </a:p>
          <a:p>
            <a:pPr marL="0" indent="0">
              <a:buNone/>
            </a:pPr>
            <a:endParaRPr lang="en-US" sz="1400" dirty="0">
              <a:cs typeface="Jazz LET"/>
              <a:sym typeface="Wingdings"/>
              <a:hlinkClick r:id="rId10"/>
            </a:endParaRPr>
          </a:p>
          <a:p>
            <a:pPr marL="0" indent="0">
              <a:buNone/>
            </a:pPr>
            <a:r>
              <a:rPr lang="en-US" sz="1400" dirty="0">
                <a:cs typeface="Jazz LET"/>
                <a:sym typeface="Wingdings"/>
                <a:hlinkClick r:id="rId10"/>
              </a:rPr>
              <a:t>http://youtu.be/Msev4peMGZs</a:t>
            </a:r>
            <a:endParaRPr lang="en-US" sz="1400" dirty="0">
              <a:cs typeface="Jazz LET"/>
              <a:sym typeface="Wingdings"/>
            </a:endParaRPr>
          </a:p>
          <a:p>
            <a:pPr marL="0" indent="0">
              <a:buNone/>
            </a:pPr>
            <a:r>
              <a:rPr lang="en-US" sz="1400" dirty="0">
                <a:cs typeface="Jazz LET"/>
                <a:sym typeface="Wingdings"/>
              </a:rPr>
              <a:t>Click the above link to see teaching of ACCENTS/METER</a:t>
            </a:r>
          </a:p>
          <a:p>
            <a:endParaRPr lang="en-US" sz="1400" dirty="0">
              <a:cs typeface="Jazz LET"/>
              <a:sym typeface="Wingdings"/>
            </a:endParaRPr>
          </a:p>
        </p:txBody>
      </p:sp>
    </p:spTree>
    <p:extLst>
      <p:ext uri="{BB962C8B-B14F-4D97-AF65-F5344CB8AC3E}">
        <p14:creationId xmlns:p14="http://schemas.microsoft.com/office/powerpoint/2010/main" val="385620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916832"/>
          </a:xfrm>
        </p:spPr>
        <p:txBody>
          <a:bodyPr/>
          <a:lstStyle/>
          <a:p>
            <a:r>
              <a:rPr lang="en-US" sz="6000" b="1" u="sng" dirty="0">
                <a:solidFill>
                  <a:srgbClr val="FF6600"/>
                </a:solidFill>
                <a:latin typeface="Arial Black"/>
                <a:cs typeface="Arial Black"/>
              </a:rPr>
              <a:t>Poll #3:</a:t>
            </a:r>
          </a:p>
        </p:txBody>
      </p:sp>
      <p:sp>
        <p:nvSpPr>
          <p:cNvPr id="5123" name="Espace réservé du contenu 2"/>
          <p:cNvSpPr>
            <a:spLocks noGrp="1"/>
          </p:cNvSpPr>
          <p:nvPr>
            <p:ph idx="1"/>
          </p:nvPr>
        </p:nvSpPr>
        <p:spPr>
          <a:xfrm>
            <a:off x="323528" y="1340768"/>
            <a:ext cx="8229600" cy="5760640"/>
          </a:xfrm>
        </p:spPr>
        <p:txBody>
          <a:bodyPr/>
          <a:lstStyle/>
          <a:p>
            <a:pPr marL="0" indent="0" algn="ctr">
              <a:buNone/>
            </a:pPr>
            <a:r>
              <a:rPr lang="en-US" sz="3600" dirty="0">
                <a:solidFill>
                  <a:schemeClr val="bg1"/>
                </a:solidFill>
              </a:rPr>
              <a:t>Do you enjoy teaching sight singing?</a:t>
            </a:r>
          </a:p>
        </p:txBody>
      </p:sp>
    </p:spTree>
    <p:extLst>
      <p:ext uri="{BB962C8B-B14F-4D97-AF65-F5344CB8AC3E}">
        <p14:creationId xmlns:p14="http://schemas.microsoft.com/office/powerpoint/2010/main" val="21036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2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683568" y="188640"/>
            <a:ext cx="8229600" cy="1143000"/>
          </a:xfrm>
        </p:spPr>
        <p:txBody>
          <a:bodyPr/>
          <a:lstStyle/>
          <a:p>
            <a:r>
              <a:rPr lang="en-US" sz="2800" u="sng" dirty="0">
                <a:solidFill>
                  <a:schemeClr val="accent6">
                    <a:lumMod val="75000"/>
                  </a:schemeClr>
                </a:solidFill>
                <a:latin typeface="Arial Black"/>
                <a:cs typeface="Arial Black"/>
              </a:rPr>
              <a:t>Stay connected with Mr. D!</a:t>
            </a:r>
          </a:p>
        </p:txBody>
      </p:sp>
      <p:sp>
        <p:nvSpPr>
          <p:cNvPr id="5123" name="Espace réservé du contenu 2"/>
          <p:cNvSpPr>
            <a:spLocks noGrp="1"/>
          </p:cNvSpPr>
          <p:nvPr>
            <p:ph idx="1"/>
          </p:nvPr>
        </p:nvSpPr>
        <p:spPr>
          <a:xfrm>
            <a:off x="1115616" y="1484784"/>
            <a:ext cx="7643192" cy="4205064"/>
          </a:xfrm>
        </p:spPr>
        <p:txBody>
          <a:bodyPr/>
          <a:lstStyle/>
          <a:p>
            <a:pPr marL="0" indent="0">
              <a:buNone/>
            </a:pPr>
            <a:endParaRPr lang="en-US" sz="1700" dirty="0">
              <a:solidFill>
                <a:schemeClr val="bg1"/>
              </a:solidFill>
              <a:cs typeface="Abadi MT Condensed Extra Bold"/>
            </a:endParaRPr>
          </a:p>
          <a:p>
            <a:r>
              <a:rPr lang="en-US" sz="1700" dirty="0">
                <a:solidFill>
                  <a:schemeClr val="bg1"/>
                </a:solidFill>
              </a:rPr>
              <a:t>Subscribe to my email list- Send me an email at </a:t>
            </a:r>
            <a:r>
              <a:rPr lang="en-US" sz="1700" u="sng" dirty="0">
                <a:solidFill>
                  <a:schemeClr val="bg1"/>
                </a:solidFill>
                <a:hlinkClick r:id="rId3">
                  <a:extLst>
                    <a:ext uri="{A12FA001-AC4F-418D-AE19-62706E023703}">
                      <ahyp:hlinkClr xmlns:ahyp="http://schemas.microsoft.com/office/drawing/2018/hyperlinkcolor" val="tx"/>
                    </a:ext>
                  </a:extLst>
                </a:hlinkClick>
              </a:rPr>
              <a:t>inthemiddlewithmrd@gmail.com</a:t>
            </a:r>
            <a:r>
              <a:rPr lang="en-US" sz="1700" dirty="0">
                <a:solidFill>
                  <a:schemeClr val="bg1"/>
                </a:solidFill>
              </a:rPr>
              <a:t> and write the word SUBSCRIBE in the subject line.  </a:t>
            </a:r>
          </a:p>
          <a:p>
            <a:r>
              <a:rPr lang="en-US" sz="1700" dirty="0">
                <a:solidFill>
                  <a:schemeClr val="bg1"/>
                </a:solidFill>
              </a:rPr>
              <a:t>•Follow my blog where I share lots of teaching ideas and random thoughts about my teaching experience in the middle school choral classroom!         </a:t>
            </a:r>
            <a:r>
              <a:rPr lang="en-US" sz="1700" u="sng" dirty="0">
                <a:solidFill>
                  <a:schemeClr val="bg1"/>
                </a:solidFill>
                <a:hlinkClick r:id="rId4">
                  <a:extLst>
                    <a:ext uri="{A12FA001-AC4F-418D-AE19-62706E023703}">
                      <ahyp:hlinkClr xmlns:ahyp="http://schemas.microsoft.com/office/drawing/2018/hyperlinkcolor" val="tx"/>
                    </a:ext>
                  </a:extLst>
                </a:hlinkClick>
              </a:rPr>
              <a:t>My blog!</a:t>
            </a:r>
            <a:endParaRPr lang="en-US" sz="1700" dirty="0">
              <a:solidFill>
                <a:schemeClr val="bg1"/>
              </a:solidFill>
            </a:endParaRPr>
          </a:p>
          <a:p>
            <a:r>
              <a:rPr lang="en-US" sz="1700" dirty="0">
                <a:solidFill>
                  <a:schemeClr val="bg1"/>
                </a:solidFill>
              </a:rPr>
              <a:t>•</a:t>
            </a:r>
            <a:r>
              <a:rPr lang="en-US" sz="1700" u="sng" dirty="0">
                <a:solidFill>
                  <a:schemeClr val="bg1"/>
                </a:solidFill>
                <a:hlinkClick r:id="rId5">
                  <a:extLst>
                    <a:ext uri="{A12FA001-AC4F-418D-AE19-62706E023703}">
                      <ahyp:hlinkClr xmlns:ahyp="http://schemas.microsoft.com/office/drawing/2018/hyperlinkcolor" val="tx"/>
                    </a:ext>
                  </a:extLst>
                </a:hlinkClick>
              </a:rPr>
              <a:t>Follow me on Twitter!</a:t>
            </a:r>
            <a:endParaRPr lang="en-US" sz="1700" dirty="0">
              <a:solidFill>
                <a:schemeClr val="bg1"/>
              </a:solidFill>
            </a:endParaRPr>
          </a:p>
          <a:p>
            <a:r>
              <a:rPr lang="en-US" sz="1700" dirty="0">
                <a:solidFill>
                  <a:schemeClr val="bg1"/>
                </a:solidFill>
              </a:rPr>
              <a:t>•</a:t>
            </a:r>
            <a:r>
              <a:rPr lang="en-US" sz="1700" u="sng" dirty="0">
                <a:solidFill>
                  <a:schemeClr val="bg1"/>
                </a:solidFill>
                <a:hlinkClick r:id="rId6">
                  <a:extLst>
                    <a:ext uri="{A12FA001-AC4F-418D-AE19-62706E023703}">
                      <ahyp:hlinkClr xmlns:ahyp="http://schemas.microsoft.com/office/drawing/2018/hyperlinkcolor" val="tx"/>
                    </a:ext>
                  </a:extLst>
                </a:hlinkClick>
              </a:rPr>
              <a:t>Follow me on Facebook!</a:t>
            </a:r>
            <a:r>
              <a:rPr lang="en-US" sz="1700" dirty="0">
                <a:solidFill>
                  <a:schemeClr val="bg1"/>
                </a:solidFill>
              </a:rPr>
              <a:t> </a:t>
            </a:r>
          </a:p>
          <a:p>
            <a:r>
              <a:rPr lang="en-US" sz="1700" dirty="0">
                <a:solidFill>
                  <a:schemeClr val="bg1"/>
                </a:solidFill>
              </a:rPr>
              <a:t>•</a:t>
            </a:r>
            <a:r>
              <a:rPr lang="en-US" sz="1700" u="sng" dirty="0">
                <a:solidFill>
                  <a:schemeClr val="bg1"/>
                </a:solidFill>
                <a:hlinkClick r:id="rId7">
                  <a:extLst>
                    <a:ext uri="{A12FA001-AC4F-418D-AE19-62706E023703}">
                      <ahyp:hlinkClr xmlns:ahyp="http://schemas.microsoft.com/office/drawing/2018/hyperlinkcolor" val="tx"/>
                    </a:ext>
                  </a:extLst>
                </a:hlinkClick>
              </a:rPr>
              <a:t>Follow my TpT store!</a:t>
            </a:r>
            <a:endParaRPr lang="en-US" sz="1700" dirty="0">
              <a:solidFill>
                <a:schemeClr val="bg1"/>
              </a:solidFill>
            </a:endParaRPr>
          </a:p>
          <a:p>
            <a:r>
              <a:rPr lang="en-US" sz="1700" dirty="0">
                <a:solidFill>
                  <a:schemeClr val="bg1"/>
                </a:solidFill>
              </a:rPr>
              <a:t>•</a:t>
            </a:r>
            <a:r>
              <a:rPr lang="en-US" sz="1700" u="sng" dirty="0">
                <a:solidFill>
                  <a:schemeClr val="bg1"/>
                </a:solidFill>
                <a:hlinkClick r:id="rId8">
                  <a:extLst>
                    <a:ext uri="{A12FA001-AC4F-418D-AE19-62706E023703}">
                      <ahyp:hlinkClr xmlns:ahyp="http://schemas.microsoft.com/office/drawing/2018/hyperlinkcolor" val="tx"/>
                    </a:ext>
                  </a:extLst>
                </a:hlinkClick>
              </a:rPr>
              <a:t>Click here</a:t>
            </a:r>
            <a:r>
              <a:rPr lang="en-US" sz="1700" dirty="0">
                <a:solidFill>
                  <a:schemeClr val="bg1"/>
                </a:solidFill>
              </a:rPr>
              <a:t> to subscribe to my YouTube Channel!  You’ll find lots of sight singing teaching tips as well as  teaching examples of all sorts about various subjects related to teaching in the middle school choral classroom!</a:t>
            </a:r>
          </a:p>
          <a:p>
            <a:r>
              <a:rPr lang="en-US" sz="1700" dirty="0">
                <a:solidFill>
                  <a:schemeClr val="bg1"/>
                </a:solidFill>
              </a:rPr>
              <a:t>•</a:t>
            </a:r>
            <a:r>
              <a:rPr lang="en-US" sz="1700" u="sng" dirty="0">
                <a:solidFill>
                  <a:schemeClr val="bg1"/>
                </a:solidFill>
                <a:hlinkClick r:id="rId9">
                  <a:extLst>
                    <a:ext uri="{A12FA001-AC4F-418D-AE19-62706E023703}">
                      <ahyp:hlinkClr xmlns:ahyp="http://schemas.microsoft.com/office/drawing/2018/hyperlinkcolor" val="tx"/>
                    </a:ext>
                  </a:extLst>
                </a:hlinkClick>
              </a:rPr>
              <a:t>Follow me on Instagram!</a:t>
            </a:r>
            <a:endParaRPr lang="en-US" sz="1700" dirty="0">
              <a:solidFill>
                <a:schemeClr val="bg1"/>
              </a:solidFill>
            </a:endParaRPr>
          </a:p>
          <a:p>
            <a:r>
              <a:rPr lang="en-US" sz="1700" dirty="0">
                <a:solidFill>
                  <a:schemeClr val="bg1"/>
                </a:solidFill>
              </a:rPr>
              <a:t>•</a:t>
            </a:r>
            <a:r>
              <a:rPr lang="en-US" sz="1700" u="sng" dirty="0">
                <a:solidFill>
                  <a:schemeClr val="bg1"/>
                </a:solidFill>
                <a:hlinkClick r:id="rId10">
                  <a:extLst>
                    <a:ext uri="{A12FA001-AC4F-418D-AE19-62706E023703}">
                      <ahyp:hlinkClr xmlns:ahyp="http://schemas.microsoft.com/office/drawing/2018/hyperlinkcolor" val="tx"/>
                    </a:ext>
                  </a:extLst>
                </a:hlinkClick>
              </a:rPr>
              <a:t>Join the Facebook Group I Teach Middle School Chorus</a:t>
            </a:r>
            <a:r>
              <a:rPr lang="en-US" sz="1700" u="sng" dirty="0">
                <a:solidFill>
                  <a:schemeClr val="bg1"/>
                </a:solidFill>
              </a:rPr>
              <a:t>!</a:t>
            </a:r>
            <a:endParaRPr lang="en-US" sz="17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1192379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23728" y="260648"/>
            <a:ext cx="6615112" cy="1143000"/>
          </a:xfrm>
        </p:spPr>
        <p:txBody>
          <a:bodyPr/>
          <a:lstStyle/>
          <a:p>
            <a:r>
              <a:rPr lang="fr-CA" sz="4800" b="1" u="sng" dirty="0">
                <a:solidFill>
                  <a:srgbClr val="FF6600"/>
                </a:solidFill>
                <a:latin typeface="Arial Black"/>
                <a:cs typeface="Arial Black"/>
              </a:rPr>
              <a:t>Questions?  </a:t>
            </a:r>
          </a:p>
        </p:txBody>
      </p:sp>
      <p:sp>
        <p:nvSpPr>
          <p:cNvPr id="3075" name="Espace réservé du contenu 2"/>
          <p:cNvSpPr>
            <a:spLocks noGrp="1"/>
          </p:cNvSpPr>
          <p:nvPr>
            <p:ph idx="1"/>
          </p:nvPr>
        </p:nvSpPr>
        <p:spPr>
          <a:xfrm>
            <a:off x="2071688" y="1600200"/>
            <a:ext cx="6615112" cy="4525963"/>
          </a:xfrm>
        </p:spPr>
        <p:txBody>
          <a:bodyPr/>
          <a:lstStyle/>
          <a:p>
            <a:endParaRPr lang="en-US" sz="1800" dirty="0">
              <a:latin typeface="Jazz LET"/>
              <a:cs typeface="Jazz LET"/>
              <a:sym typeface="Wingdings"/>
            </a:endParaRPr>
          </a:p>
          <a:p>
            <a:endParaRPr lang="en-US" sz="2400" dirty="0">
              <a:latin typeface="Jazz LET"/>
              <a:cs typeface="Jazz LET"/>
              <a:sym typeface="Wingdings"/>
            </a:endParaRPr>
          </a:p>
        </p:txBody>
      </p:sp>
      <p:sp>
        <p:nvSpPr>
          <p:cNvPr id="2" name="TextBox 1"/>
          <p:cNvSpPr txBox="1"/>
          <p:nvPr/>
        </p:nvSpPr>
        <p:spPr>
          <a:xfrm>
            <a:off x="2142646" y="1988840"/>
            <a:ext cx="6971762" cy="2308324"/>
          </a:xfrm>
          <a:prstGeom prst="rect">
            <a:avLst/>
          </a:prstGeom>
          <a:noFill/>
        </p:spPr>
        <p:txBody>
          <a:bodyPr wrap="square" rtlCol="0">
            <a:spAutoFit/>
          </a:bodyPr>
          <a:lstStyle/>
          <a:p>
            <a:pPr algn="ctr"/>
            <a:r>
              <a:rPr lang="en-US" sz="4800" dirty="0"/>
              <a:t>Thank you very much </a:t>
            </a:r>
          </a:p>
          <a:p>
            <a:pPr algn="ctr"/>
            <a:r>
              <a:rPr lang="en-US" sz="4800" dirty="0"/>
              <a:t>for your attention today!</a:t>
            </a:r>
          </a:p>
          <a:p>
            <a:pPr algn="ctr"/>
            <a:endParaRPr lang="en-US" sz="4800" dirty="0"/>
          </a:p>
        </p:txBody>
      </p:sp>
    </p:spTree>
    <p:extLst>
      <p:ext uri="{BB962C8B-B14F-4D97-AF65-F5344CB8AC3E}">
        <p14:creationId xmlns:p14="http://schemas.microsoft.com/office/powerpoint/2010/main" val="359223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071688" y="274638"/>
            <a:ext cx="6615112" cy="1143000"/>
          </a:xfrm>
        </p:spPr>
        <p:txBody>
          <a:bodyPr/>
          <a:lstStyle/>
          <a:p>
            <a:r>
              <a:rPr lang="en-US" sz="3200" b="1" u="sng" dirty="0">
                <a:solidFill>
                  <a:srgbClr val="FF6600"/>
                </a:solidFill>
                <a:latin typeface="Arial Black"/>
                <a:cs typeface="Arial Black"/>
              </a:rPr>
              <a:t>Why I created S-Cubed:</a:t>
            </a:r>
          </a:p>
        </p:txBody>
      </p:sp>
      <p:sp>
        <p:nvSpPr>
          <p:cNvPr id="3075" name="Espace réservé du contenu 2"/>
          <p:cNvSpPr>
            <a:spLocks noGrp="1"/>
          </p:cNvSpPr>
          <p:nvPr>
            <p:ph idx="1"/>
          </p:nvPr>
        </p:nvSpPr>
        <p:spPr>
          <a:xfrm>
            <a:off x="2071688" y="1600200"/>
            <a:ext cx="6615112" cy="4525963"/>
          </a:xfrm>
        </p:spPr>
        <p:txBody>
          <a:bodyPr/>
          <a:lstStyle/>
          <a:p>
            <a:pPr marL="0" indent="0">
              <a:buNone/>
            </a:pPr>
            <a:endParaRPr lang="en-US" sz="900" dirty="0">
              <a:solidFill>
                <a:srgbClr val="660066"/>
              </a:solidFill>
              <a:latin typeface="Wide Latin"/>
              <a:cs typeface="Wide Latin"/>
              <a:sym typeface="Wingdings"/>
            </a:endParaRPr>
          </a:p>
          <a:p>
            <a:pPr marL="0" indent="0">
              <a:buNone/>
            </a:pPr>
            <a:endParaRPr lang="en-US" sz="900" dirty="0">
              <a:solidFill>
                <a:srgbClr val="660066"/>
              </a:solidFill>
              <a:latin typeface="Wide Latin"/>
              <a:cs typeface="Wide Latin"/>
              <a:sym typeface="Wingdings"/>
            </a:endParaRPr>
          </a:p>
          <a:p>
            <a:pPr marL="0" indent="0">
              <a:buNone/>
            </a:pPr>
            <a:endParaRPr lang="en-US" sz="2000" dirty="0">
              <a:solidFill>
                <a:srgbClr val="660066"/>
              </a:solidFill>
              <a:latin typeface="Wide Latin"/>
              <a:cs typeface="Wide Latin"/>
              <a:sym typeface="Wingdings"/>
            </a:endParaRPr>
          </a:p>
          <a:p>
            <a:pPr marL="0" indent="0">
              <a:buNone/>
            </a:pPr>
            <a:endParaRPr lang="en-US" sz="1200" dirty="0">
              <a:solidFill>
                <a:srgbClr val="660066"/>
              </a:solidFill>
              <a:latin typeface="Wide Latin"/>
              <a:cs typeface="Wide Latin"/>
              <a:sym typeface="Wingdings"/>
            </a:endParaRPr>
          </a:p>
          <a:p>
            <a:pPr marL="0" indent="0">
              <a:buNone/>
            </a:pPr>
            <a:endParaRPr lang="en-US" sz="1200" dirty="0">
              <a:solidFill>
                <a:srgbClr val="660066"/>
              </a:solidFill>
              <a:latin typeface="Wide Latin"/>
              <a:cs typeface="Wide Latin"/>
              <a:sym typeface="Wingdings"/>
            </a:endParaRPr>
          </a:p>
          <a:p>
            <a:pPr marL="0" indent="0">
              <a:buNone/>
            </a:pPr>
            <a:endParaRPr lang="en-US" sz="1200" dirty="0">
              <a:solidFill>
                <a:srgbClr val="660066"/>
              </a:solidFill>
              <a:latin typeface="Wide Latin"/>
              <a:cs typeface="Wide Latin"/>
              <a:sym typeface="Wingdings"/>
            </a:endParaRPr>
          </a:p>
          <a:p>
            <a:endParaRPr lang="en-US" sz="1400" dirty="0">
              <a:sym typeface="Wingdings"/>
            </a:endParaRPr>
          </a:p>
          <a:p>
            <a:endParaRPr lang="en-US" sz="1400" dirty="0">
              <a:sym typeface="Wingdings"/>
            </a:endParaRPr>
          </a:p>
          <a:p>
            <a:endParaRPr lang="en-US" sz="1400" dirty="0">
              <a:sym typeface="Wingdings"/>
            </a:endParaRPr>
          </a:p>
          <a:p>
            <a:endParaRPr lang="en-US" sz="1400" dirty="0">
              <a:sym typeface="Wingdings"/>
            </a:endParaRPr>
          </a:p>
          <a:p>
            <a:endParaRPr lang="en-US" sz="1400" dirty="0">
              <a:sym typeface="Wingdings"/>
            </a:endParaRPr>
          </a:p>
          <a:p>
            <a:endParaRPr lang="fr-CA" sz="2000" dirty="0">
              <a:sym typeface="Wingdings"/>
            </a:endParaRPr>
          </a:p>
          <a:p>
            <a:endParaRPr lang="fr-CA" sz="2000" dirty="0"/>
          </a:p>
        </p:txBody>
      </p:sp>
      <p:sp>
        <p:nvSpPr>
          <p:cNvPr id="3" name="TextBox 2"/>
          <p:cNvSpPr txBox="1"/>
          <p:nvPr/>
        </p:nvSpPr>
        <p:spPr>
          <a:xfrm>
            <a:off x="3131840" y="5085184"/>
            <a:ext cx="5259773" cy="646331"/>
          </a:xfrm>
          <a:prstGeom prst="rect">
            <a:avLst/>
          </a:prstGeom>
          <a:noFill/>
        </p:spPr>
        <p:txBody>
          <a:bodyPr wrap="none" rtlCol="0">
            <a:spAutoFit/>
          </a:bodyPr>
          <a:lstStyle/>
          <a:p>
            <a:r>
              <a:rPr lang="en-US" sz="3600" u="sng" dirty="0">
                <a:solidFill>
                  <a:schemeClr val="accent6">
                    <a:lumMod val="75000"/>
                  </a:schemeClr>
                </a:solidFill>
                <a:latin typeface="Arial Black"/>
                <a:cs typeface="Arial Black"/>
              </a:rPr>
              <a:t>My 300+ students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38" y="1094207"/>
            <a:ext cx="5059412" cy="3808415"/>
          </a:xfrm>
          <a:prstGeom prst="rect">
            <a:avLst/>
          </a:prstGeom>
        </p:spPr>
      </p:pic>
    </p:spTree>
    <p:extLst>
      <p:ext uri="{BB962C8B-B14F-4D97-AF65-F5344CB8AC3E}">
        <p14:creationId xmlns:p14="http://schemas.microsoft.com/office/powerpoint/2010/main" val="427079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916832"/>
          </a:xfrm>
        </p:spPr>
        <p:txBody>
          <a:bodyPr/>
          <a:lstStyle/>
          <a:p>
            <a:r>
              <a:rPr lang="en-US" sz="4000" b="1" u="sng" dirty="0">
                <a:solidFill>
                  <a:schemeClr val="accent6"/>
                </a:solidFill>
                <a:latin typeface="Arial Black"/>
                <a:cs typeface="Arial Black"/>
              </a:rPr>
              <a:t>Why I created S-Cubed …</a:t>
            </a:r>
            <a:br>
              <a:rPr lang="en-US" sz="4000" b="1" u="sng" dirty="0">
                <a:solidFill>
                  <a:schemeClr val="accent6"/>
                </a:solidFill>
                <a:latin typeface="Arial Black"/>
                <a:cs typeface="Arial Black"/>
              </a:rPr>
            </a:br>
            <a:endParaRPr lang="en-US" sz="2800" b="1" u="sng" dirty="0">
              <a:solidFill>
                <a:schemeClr val="accent6"/>
              </a:solidFill>
              <a:latin typeface="Arial Black"/>
              <a:cs typeface="Arial Black"/>
            </a:endParaRPr>
          </a:p>
        </p:txBody>
      </p:sp>
      <p:sp>
        <p:nvSpPr>
          <p:cNvPr id="5123" name="Espace réservé du contenu 2"/>
          <p:cNvSpPr>
            <a:spLocks noGrp="1"/>
          </p:cNvSpPr>
          <p:nvPr>
            <p:ph idx="1"/>
          </p:nvPr>
        </p:nvSpPr>
        <p:spPr>
          <a:xfrm>
            <a:off x="467544" y="1628800"/>
            <a:ext cx="8856984" cy="4104456"/>
          </a:xfrm>
        </p:spPr>
        <p:txBody>
          <a:bodyPr/>
          <a:lstStyle/>
          <a:p>
            <a:r>
              <a:rPr lang="en-US" sz="2400" dirty="0">
                <a:solidFill>
                  <a:schemeClr val="bg1"/>
                </a:solidFill>
              </a:rPr>
              <a:t>I failed so many times!</a:t>
            </a:r>
            <a:endParaRPr lang="en-US" sz="2400" dirty="0">
              <a:solidFill>
                <a:schemeClr val="bg1"/>
              </a:solidFill>
              <a:sym typeface="Wingdings"/>
            </a:endParaRPr>
          </a:p>
          <a:p>
            <a:r>
              <a:rPr lang="en-US" sz="2400" dirty="0">
                <a:solidFill>
                  <a:schemeClr val="bg1"/>
                </a:solidFill>
              </a:rPr>
              <a:t>Other methods skipped too many steps for young singers.</a:t>
            </a:r>
          </a:p>
          <a:p>
            <a:r>
              <a:rPr lang="en-US" sz="2400" dirty="0">
                <a:solidFill>
                  <a:schemeClr val="bg1"/>
                </a:solidFill>
              </a:rPr>
              <a:t>Needed a systematic methodology in an easy to use 21st century format.</a:t>
            </a:r>
          </a:p>
          <a:p>
            <a:r>
              <a:rPr lang="en-US" sz="2400" dirty="0">
                <a:solidFill>
                  <a:schemeClr val="bg1"/>
                </a:solidFill>
              </a:rPr>
              <a:t>Wanted to have FUN while teaching Sight Singing (no moaning!)</a:t>
            </a:r>
            <a:endParaRPr lang="en-US" sz="2400" dirty="0">
              <a:solidFill>
                <a:schemeClr val="bg1"/>
              </a:solidFill>
              <a:sym typeface="Wingdings"/>
            </a:endParaRPr>
          </a:p>
          <a:p>
            <a:endParaRPr lang="en-US" sz="2400" dirty="0">
              <a:solidFill>
                <a:schemeClr val="bg1"/>
              </a:solidFill>
              <a:sym typeface="Wingdings"/>
            </a:endParaRPr>
          </a:p>
          <a:p>
            <a:r>
              <a:rPr lang="en-US" sz="2400" dirty="0">
                <a:solidFill>
                  <a:schemeClr val="bg1"/>
                </a:solidFill>
                <a:sym typeface="Wingdings"/>
              </a:rPr>
              <a:t>M</a:t>
            </a:r>
            <a:r>
              <a:rPr lang="en-US" sz="2400" dirty="0">
                <a:solidFill>
                  <a:schemeClr val="bg1"/>
                </a:solidFill>
              </a:rPr>
              <a:t>ost importantly….</a:t>
            </a:r>
          </a:p>
          <a:p>
            <a:r>
              <a:rPr lang="en-US" sz="2400" dirty="0">
                <a:solidFill>
                  <a:schemeClr val="bg1"/>
                </a:solidFill>
              </a:rPr>
              <a:t>I wanted all 300+ beginners to become musically literate!</a:t>
            </a:r>
          </a:p>
        </p:txBody>
      </p:sp>
    </p:spTree>
    <p:extLst>
      <p:ext uri="{BB962C8B-B14F-4D97-AF65-F5344CB8AC3E}">
        <p14:creationId xmlns:p14="http://schemas.microsoft.com/office/powerpoint/2010/main" val="3042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071688" y="274638"/>
            <a:ext cx="6615112" cy="1143000"/>
          </a:xfrm>
        </p:spPr>
        <p:txBody>
          <a:bodyPr/>
          <a:lstStyle/>
          <a:p>
            <a:r>
              <a:rPr lang="en-US" sz="5400" b="1" u="sng">
                <a:solidFill>
                  <a:srgbClr val="FF6600"/>
                </a:solidFill>
                <a:latin typeface="Arial Black"/>
                <a:cs typeface="Arial Black"/>
              </a:rPr>
              <a:t>My research…</a:t>
            </a:r>
          </a:p>
        </p:txBody>
      </p:sp>
      <p:sp>
        <p:nvSpPr>
          <p:cNvPr id="3075" name="Espace réservé du contenu 2"/>
          <p:cNvSpPr>
            <a:spLocks noGrp="1"/>
          </p:cNvSpPr>
          <p:nvPr>
            <p:ph idx="1"/>
          </p:nvPr>
        </p:nvSpPr>
        <p:spPr>
          <a:xfrm>
            <a:off x="2267744" y="1628800"/>
            <a:ext cx="6615112" cy="4525963"/>
          </a:xfrm>
        </p:spPr>
        <p:txBody>
          <a:bodyPr/>
          <a:lstStyle/>
          <a:p>
            <a:r>
              <a:rPr lang="en-US" sz="2000" dirty="0">
                <a:solidFill>
                  <a:srgbClr val="660066"/>
                </a:solidFill>
                <a:latin typeface="+mj-lt"/>
                <a:cs typeface="Wide Latin"/>
                <a:sym typeface="Wingdings"/>
              </a:rPr>
              <a:t>I am not an academic.  I was a real teacher in a real Title 1 public school classroom.</a:t>
            </a:r>
          </a:p>
          <a:p>
            <a:endParaRPr lang="en-US" sz="2000" dirty="0">
              <a:solidFill>
                <a:srgbClr val="660066"/>
              </a:solidFill>
              <a:latin typeface="+mj-lt"/>
              <a:cs typeface="Wide Latin"/>
              <a:sym typeface="Wingdings"/>
            </a:endParaRPr>
          </a:p>
          <a:p>
            <a:r>
              <a:rPr lang="en-US" sz="2000" dirty="0">
                <a:solidFill>
                  <a:srgbClr val="660066"/>
                </a:solidFill>
                <a:latin typeface="+mj-lt"/>
                <a:cs typeface="Wide Latin"/>
                <a:sym typeface="Wingdings"/>
              </a:rPr>
              <a:t>My research lab has been 30 years of teaching middle school beginners.   </a:t>
            </a:r>
          </a:p>
          <a:p>
            <a:endParaRPr lang="en-US" sz="2000" dirty="0">
              <a:solidFill>
                <a:srgbClr val="660066"/>
              </a:solidFill>
              <a:latin typeface="+mj-lt"/>
              <a:cs typeface="Wide Latin"/>
              <a:sym typeface="Wingdings"/>
            </a:endParaRPr>
          </a:p>
          <a:p>
            <a:r>
              <a:rPr lang="en-US" sz="2000" dirty="0">
                <a:solidFill>
                  <a:srgbClr val="660066"/>
                </a:solidFill>
                <a:latin typeface="+mj-lt"/>
                <a:cs typeface="Wide Latin"/>
                <a:sym typeface="Wingdings"/>
              </a:rPr>
              <a:t>I waited for the “Mozart” child prodigy student to lead the sight singing for the rest, and that person never appeared.</a:t>
            </a:r>
          </a:p>
          <a:p>
            <a:endParaRPr lang="en-US" sz="2000" dirty="0">
              <a:solidFill>
                <a:srgbClr val="660066"/>
              </a:solidFill>
              <a:latin typeface="+mj-lt"/>
              <a:cs typeface="Wide Latin"/>
              <a:sym typeface="Wingdings"/>
            </a:endParaRPr>
          </a:p>
          <a:p>
            <a:r>
              <a:rPr lang="en-US" sz="2000" dirty="0">
                <a:solidFill>
                  <a:srgbClr val="660066"/>
                </a:solidFill>
                <a:latin typeface="+mj-lt"/>
                <a:cs typeface="Wide Latin"/>
                <a:sym typeface="Wingdings"/>
              </a:rPr>
              <a:t>I’ve taken a few courses along the way, taken days off school to watch other teachers, but mostly….</a:t>
            </a:r>
          </a:p>
          <a:p>
            <a:endParaRPr lang="en-US" sz="2000" dirty="0">
              <a:solidFill>
                <a:srgbClr val="660066"/>
              </a:solidFill>
              <a:latin typeface="+mj-lt"/>
              <a:cs typeface="Wide Latin"/>
              <a:sym typeface="Wingdings"/>
            </a:endParaRPr>
          </a:p>
          <a:p>
            <a:r>
              <a:rPr lang="en-US" sz="2000" dirty="0">
                <a:solidFill>
                  <a:srgbClr val="660066"/>
                </a:solidFill>
                <a:latin typeface="+mj-lt"/>
                <a:cs typeface="Wide Latin"/>
                <a:sym typeface="Wingdings"/>
              </a:rPr>
              <a:t>Trial and error!</a:t>
            </a:r>
          </a:p>
          <a:p>
            <a:endParaRPr lang="en-US" sz="2000" dirty="0">
              <a:solidFill>
                <a:srgbClr val="660066"/>
              </a:solidFill>
              <a:latin typeface="+mj-lt"/>
              <a:cs typeface="Wide Latin"/>
              <a:sym typeface="Wingdings"/>
            </a:endParaRPr>
          </a:p>
          <a:p>
            <a:endParaRPr lang="en-US" sz="2000" dirty="0">
              <a:solidFill>
                <a:srgbClr val="660066"/>
              </a:solidFill>
              <a:latin typeface="+mj-lt"/>
              <a:cs typeface="Wide Latin"/>
              <a:sym typeface="Wingdings"/>
            </a:endParaRPr>
          </a:p>
          <a:p>
            <a:endParaRPr lang="en-US" sz="2000" dirty="0">
              <a:solidFill>
                <a:srgbClr val="660066"/>
              </a:solidFill>
              <a:latin typeface="+mj-lt"/>
              <a:cs typeface="Wide Latin"/>
              <a:sym typeface="Wingdings"/>
            </a:endParaRPr>
          </a:p>
          <a:p>
            <a:endParaRPr lang="en-US" sz="2000" dirty="0">
              <a:solidFill>
                <a:srgbClr val="660066"/>
              </a:solidFill>
              <a:latin typeface="+mj-lt"/>
              <a:cs typeface="Wide Latin"/>
              <a:sym typeface="Wingdings"/>
            </a:endParaRPr>
          </a:p>
          <a:p>
            <a:endParaRPr lang="en-US" sz="2000" dirty="0">
              <a:latin typeface="+mj-lt"/>
              <a:sym typeface="Wingdings"/>
            </a:endParaRPr>
          </a:p>
          <a:p>
            <a:endParaRPr lang="en-US" sz="2000" dirty="0">
              <a:latin typeface="+mj-lt"/>
              <a:sym typeface="Wingdings"/>
            </a:endParaRPr>
          </a:p>
          <a:p>
            <a:endParaRPr lang="en-US" sz="2000" dirty="0">
              <a:latin typeface="+mj-lt"/>
              <a:sym typeface="Wingdings"/>
            </a:endParaRPr>
          </a:p>
          <a:p>
            <a:endParaRPr lang="en-US" sz="2000" dirty="0">
              <a:latin typeface="+mj-lt"/>
              <a:sym typeface="Wingdings"/>
            </a:endParaRPr>
          </a:p>
          <a:p>
            <a:endParaRPr lang="fr-CA" sz="2000" dirty="0">
              <a:latin typeface="+mj-lt"/>
              <a:sym typeface="Wingdings"/>
            </a:endParaRPr>
          </a:p>
          <a:p>
            <a:endParaRPr lang="fr-CA" sz="2000" dirty="0">
              <a:latin typeface="+mj-lt"/>
            </a:endParaRPr>
          </a:p>
        </p:txBody>
      </p:sp>
      <p:sp>
        <p:nvSpPr>
          <p:cNvPr id="3" name="TextBox 2"/>
          <p:cNvSpPr txBox="1"/>
          <p:nvPr/>
        </p:nvSpPr>
        <p:spPr>
          <a:xfrm>
            <a:off x="4460875" y="2286000"/>
            <a:ext cx="184666" cy="369332"/>
          </a:xfrm>
          <a:prstGeom prst="rect">
            <a:avLst/>
          </a:prstGeom>
          <a:noFill/>
        </p:spPr>
        <p:txBody>
          <a:bodyPr wrap="none" rtlCol="0">
            <a:spAutoFit/>
          </a:bodyPr>
          <a:lstStyle/>
          <a:p>
            <a:endParaRPr lang="en-US" dirty="0"/>
          </a:p>
        </p:txBody>
      </p:sp>
      <p:sp>
        <p:nvSpPr>
          <p:cNvPr id="4" name="TextBox 3"/>
          <p:cNvSpPr txBox="1"/>
          <p:nvPr/>
        </p:nvSpPr>
        <p:spPr>
          <a:xfrm>
            <a:off x="2699792" y="2564904"/>
            <a:ext cx="184666" cy="646331"/>
          </a:xfrm>
          <a:prstGeom prst="rect">
            <a:avLst/>
          </a:prstGeom>
          <a:noFill/>
        </p:spPr>
        <p:txBody>
          <a:bodyPr wrap="none" rtlCol="0">
            <a:spAutoFit/>
          </a:bodyPr>
          <a:lstStyle/>
          <a:p>
            <a:endParaRPr lang="en-US" dirty="0"/>
          </a:p>
          <a:p>
            <a:endParaRPr lang="en-US" dirty="0"/>
          </a:p>
        </p:txBody>
      </p:sp>
    </p:spTree>
    <p:extLst>
      <p:ext uri="{BB962C8B-B14F-4D97-AF65-F5344CB8AC3E}">
        <p14:creationId xmlns:p14="http://schemas.microsoft.com/office/powerpoint/2010/main" val="171531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67544" y="0"/>
            <a:ext cx="8229600" cy="1916832"/>
          </a:xfrm>
        </p:spPr>
        <p:txBody>
          <a:bodyPr/>
          <a:lstStyle/>
          <a:p>
            <a:br>
              <a:rPr lang="fr-CA" b="1" i="1" u="sng" dirty="0">
                <a:solidFill>
                  <a:srgbClr val="008000"/>
                </a:solidFill>
                <a:latin typeface="Rockwell Extra Bold"/>
                <a:cs typeface="Rockwell Extra Bold"/>
              </a:rPr>
            </a:br>
            <a:endParaRPr lang="fr-CA" sz="3200" b="1" i="1" u="sng" dirty="0">
              <a:solidFill>
                <a:srgbClr val="008000"/>
              </a:solidFill>
              <a:latin typeface="Rockwell Extra Bold"/>
              <a:cs typeface="Rockwell Extra Bold"/>
            </a:endParaRPr>
          </a:p>
        </p:txBody>
      </p:sp>
      <p:sp>
        <p:nvSpPr>
          <p:cNvPr id="5123" name="Espace réservé du contenu 2"/>
          <p:cNvSpPr>
            <a:spLocks noGrp="1"/>
          </p:cNvSpPr>
          <p:nvPr>
            <p:ph idx="1"/>
          </p:nvPr>
        </p:nvSpPr>
        <p:spPr>
          <a:xfrm>
            <a:off x="1259632" y="764704"/>
            <a:ext cx="7219982" cy="5212723"/>
          </a:xfrm>
        </p:spPr>
        <p:txBody>
          <a:bodyPr/>
          <a:lstStyle/>
          <a:p>
            <a:pPr marL="0" indent="0" algn="ctr">
              <a:buNone/>
            </a:pPr>
            <a:r>
              <a:rPr lang="en-US" sz="7200" b="1" i="1" u="sng">
                <a:solidFill>
                  <a:srgbClr val="CCFFCC"/>
                </a:solidFill>
                <a:latin typeface="Arial Black"/>
                <a:cs typeface="Arial Black"/>
              </a:rPr>
              <a:t>S-Cubed is a </a:t>
            </a:r>
            <a:r>
              <a:rPr lang="en-US" sz="7200" b="1" i="1" u="sng">
                <a:solidFill>
                  <a:schemeClr val="tx2">
                    <a:lumMod val="60000"/>
                    <a:lumOff val="40000"/>
                  </a:schemeClr>
                </a:solidFill>
                <a:latin typeface="Arial Black"/>
                <a:cs typeface="Arial Black"/>
              </a:rPr>
              <a:t>method </a:t>
            </a:r>
          </a:p>
          <a:p>
            <a:pPr marL="0" indent="0" algn="ctr">
              <a:buNone/>
            </a:pPr>
            <a:r>
              <a:rPr lang="en-US" sz="7200" b="1" i="1" u="sng">
                <a:solidFill>
                  <a:srgbClr val="CCFFCC"/>
                </a:solidFill>
                <a:latin typeface="Arial Black"/>
                <a:cs typeface="Arial Black"/>
              </a:rPr>
              <a:t>AND a </a:t>
            </a:r>
          </a:p>
          <a:p>
            <a:pPr marL="0" indent="0" algn="ctr">
              <a:buNone/>
            </a:pPr>
            <a:r>
              <a:rPr lang="en-US" sz="7200" b="1" i="1" u="sng">
                <a:solidFill>
                  <a:srgbClr val="558ED5"/>
                </a:solidFill>
                <a:latin typeface="Arial Black"/>
                <a:cs typeface="Arial Black"/>
              </a:rPr>
              <a:t>philosophy</a:t>
            </a:r>
            <a:endParaRPr lang="en-US" sz="7200">
              <a:solidFill>
                <a:srgbClr val="558ED5"/>
              </a:solidFill>
              <a:latin typeface="Arial Black"/>
              <a:cs typeface="Arial Black"/>
            </a:endParaRPr>
          </a:p>
        </p:txBody>
      </p:sp>
      <p:sp>
        <p:nvSpPr>
          <p:cNvPr id="2" name="Rectangle 1"/>
          <p:cNvSpPr/>
          <p:nvPr/>
        </p:nvSpPr>
        <p:spPr>
          <a:xfrm>
            <a:off x="204706" y="1966251"/>
            <a:ext cx="184666" cy="369332"/>
          </a:xfrm>
          <a:prstGeom prst="rect">
            <a:avLst/>
          </a:prstGeom>
        </p:spPr>
        <p:txBody>
          <a:bodyPr wrap="none">
            <a:spAutoFit/>
          </a:bodyPr>
          <a:lstStyle/>
          <a:p>
            <a:r>
              <a:rPr lang="en-US" dirty="0">
                <a:solidFill>
                  <a:srgbClr val="FFFF00"/>
                </a:solidFill>
                <a:latin typeface="Wide Latin"/>
                <a:cs typeface="Wide Latin"/>
                <a:sym typeface="Wingdings"/>
              </a:rPr>
              <a:t> </a:t>
            </a:r>
          </a:p>
        </p:txBody>
      </p:sp>
    </p:spTree>
    <p:extLst>
      <p:ext uri="{BB962C8B-B14F-4D97-AF65-F5344CB8AC3E}">
        <p14:creationId xmlns:p14="http://schemas.microsoft.com/office/powerpoint/2010/main" val="2568051485"/>
      </p:ext>
    </p:extLst>
  </p:cSld>
  <p:clrMapOvr>
    <a:masterClrMapping/>
  </p:clrMapOvr>
</p:sld>
</file>

<file path=ppt/theme/theme1.xml><?xml version="1.0" encoding="utf-8"?>
<a:theme xmlns:a="http://schemas.openxmlformats.org/drawingml/2006/main" name="TC103814949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A77D90-DCB5-414A-AACF-37248EE1E5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TC103814949990</Template>
  <TotalTime>54055</TotalTime>
  <Words>2368</Words>
  <Application>Microsoft Macintosh PowerPoint</Application>
  <PresentationFormat>On-screen Show (4:3)</PresentationFormat>
  <Paragraphs>319</Paragraphs>
  <Slides>51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Arial Black</vt:lpstr>
      <vt:lpstr>Braggadocio</vt:lpstr>
      <vt:lpstr>Calibri</vt:lpstr>
      <vt:lpstr>Jazz LET</vt:lpstr>
      <vt:lpstr>Rockwell Extra Bold</vt:lpstr>
      <vt:lpstr>Wide Latin</vt:lpstr>
      <vt:lpstr>TC103814949990</vt:lpstr>
      <vt:lpstr>S-Cubed!   Successful Sight Singing For Middle School Teachers </vt:lpstr>
      <vt:lpstr>Poll:  Your Current Sight Singing Program </vt:lpstr>
      <vt:lpstr>Poll #1:</vt:lpstr>
      <vt:lpstr>Poll #2:</vt:lpstr>
      <vt:lpstr>Poll #3:</vt:lpstr>
      <vt:lpstr>Why I created S-Cubed:</vt:lpstr>
      <vt:lpstr>Why I created S-Cubed … </vt:lpstr>
      <vt:lpstr>My research…</vt:lpstr>
      <vt:lpstr> </vt:lpstr>
      <vt:lpstr> </vt:lpstr>
      <vt:lpstr>The Three Ingredients</vt:lpstr>
      <vt:lpstr>Topics for Today</vt:lpstr>
      <vt:lpstr>Interactive: Singing Positions </vt:lpstr>
      <vt:lpstr>Interactive: Forbidden Pattern!</vt:lpstr>
      <vt:lpstr>Tips for the Forbidden Pattern Game Use these ideas each time you play the game for the next couple of months.</vt:lpstr>
      <vt:lpstr>PowerPoint Presentation</vt:lpstr>
      <vt:lpstr>Using Distractions…. Some fun for the teacher!</vt:lpstr>
      <vt:lpstr>PowerPoint Presentation</vt:lpstr>
      <vt:lpstr>PowerPoint Presentation</vt:lpstr>
      <vt:lpstr> Moving Toward PITCH Follow the Hand </vt:lpstr>
      <vt:lpstr>PowerPoint Presentation</vt:lpstr>
      <vt:lpstr>Sight Singing Example #1 Lesson 4  </vt:lpstr>
      <vt:lpstr>Example: Solfege Ladder for the classroom</vt:lpstr>
      <vt:lpstr>Example: A Bullseye for your classroom</vt:lpstr>
      <vt:lpstr>PowerPoint Presentation</vt:lpstr>
      <vt:lpstr>Written/Oral Warm Up Day 1 Lesson 5 Activity #1:  Review of Line and Space Notes on the Staff</vt:lpstr>
      <vt:lpstr>Sight Singing Example #2</vt:lpstr>
      <vt:lpstr>Sight Singing Exercise Day 2 Lesson 5</vt:lpstr>
      <vt:lpstr>New Tool:  Varied But Comfortable DO</vt:lpstr>
      <vt:lpstr>New Tool: CHAOS</vt:lpstr>
      <vt:lpstr>This is a video of my 6th graders learning CHAOS. At the 3 min 46 second mark, they used CHAOS! for the first time.  I had just taught the principles of it.   </vt:lpstr>
      <vt:lpstr>CHAOS – What Is It?</vt:lpstr>
      <vt:lpstr>CHAOS – The Rules</vt:lpstr>
      <vt:lpstr>PowerPoint Presentation</vt:lpstr>
      <vt:lpstr>ACCENTS and METER</vt:lpstr>
      <vt:lpstr>PowerPoint Presentation</vt:lpstr>
      <vt:lpstr>Written Warm Up:  Follow accent rules learned in Lesson 7</vt:lpstr>
      <vt:lpstr>Group Rhythm Exercise</vt:lpstr>
      <vt:lpstr>Sight Singing</vt:lpstr>
      <vt:lpstr>SIGHT SINGING</vt:lpstr>
      <vt:lpstr>QR Code to get access to this file with links </vt:lpstr>
      <vt:lpstr>ASSESSMENT Sight Reading Factory</vt:lpstr>
      <vt:lpstr>ASSESSMENT Exciting partnership with</vt:lpstr>
      <vt:lpstr>S-Cubed Giveaway for YOU</vt:lpstr>
      <vt:lpstr>Soon…My students began to LIKE Sight Singing!</vt:lpstr>
      <vt:lpstr>How long will this take?</vt:lpstr>
      <vt:lpstr>What is the delivery method?</vt:lpstr>
      <vt:lpstr>What do you receive in each lesson? </vt:lpstr>
      <vt:lpstr>Some S-Cubed Video Links</vt:lpstr>
      <vt:lpstr>Stay connected with Mr. 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Dale Duncan</dc:creator>
  <cp:lastModifiedBy>Dale Duncan (Supply Employees)</cp:lastModifiedBy>
  <cp:revision>318</cp:revision>
  <cp:lastPrinted>2013-09-16T23:34:03Z</cp:lastPrinted>
  <dcterms:modified xsi:type="dcterms:W3CDTF">2022-11-17T04:59:46Z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TC103814949990</vt:lpwstr>
  </property>
</Properties>
</file>